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4" r:id="rId3"/>
    <p:sldId id="257" r:id="rId4"/>
    <p:sldId id="258" r:id="rId5"/>
    <p:sldId id="266" r:id="rId6"/>
    <p:sldId id="269" r:id="rId7"/>
    <p:sldId id="259" r:id="rId8"/>
    <p:sldId id="270" r:id="rId9"/>
    <p:sldId id="260" r:id="rId10"/>
    <p:sldId id="275" r:id="rId11"/>
    <p:sldId id="261" r:id="rId12"/>
    <p:sldId id="271" r:id="rId13"/>
    <p:sldId id="262" r:id="rId14"/>
    <p:sldId id="272" r:id="rId15"/>
    <p:sldId id="263" r:id="rId16"/>
    <p:sldId id="273" r:id="rId17"/>
    <p:sldId id="267" r:id="rId18"/>
    <p:sldId id="276" r:id="rId19"/>
    <p:sldId id="277" r:id="rId20"/>
    <p:sldId id="268" r:id="rId21"/>
    <p:sldId id="274" r:id="rId22"/>
    <p:sldId id="278" r:id="rId23"/>
  </p:sldIdLst>
  <p:sldSz cx="9144000" cy="6858000" type="screen4x3"/>
  <p:notesSz cx="6858000" cy="9144000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h-TH" smtClean="0"/>
              <a:t>คลิกเพื่อแก้ไขลักษณะชื่อเรื่องรองต้นแบบ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6FDB11-594A-4294-ACD9-F8A1D59AA9DD}" type="datetimeFigureOut">
              <a:rPr lang="th-TH" smtClean="0"/>
              <a:pPr/>
              <a:t>14/07/54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D2540A-E5FE-427E-A23F-FC2AF534B500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="" xmlns:p14="http://schemas.microsoft.com/office/powerpoint/2010/main" val="41327228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6FDB11-594A-4294-ACD9-F8A1D59AA9DD}" type="datetimeFigureOut">
              <a:rPr lang="th-TH" smtClean="0"/>
              <a:pPr/>
              <a:t>14/07/54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D2540A-E5FE-427E-A23F-FC2AF534B500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="" xmlns:p14="http://schemas.microsoft.com/office/powerpoint/2010/main" val="18856034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6FDB11-594A-4294-ACD9-F8A1D59AA9DD}" type="datetimeFigureOut">
              <a:rPr lang="th-TH" smtClean="0"/>
              <a:pPr/>
              <a:t>14/07/54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D2540A-E5FE-427E-A23F-FC2AF534B500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="" xmlns:p14="http://schemas.microsoft.com/office/powerpoint/2010/main" val="42750515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6FDB11-594A-4294-ACD9-F8A1D59AA9DD}" type="datetimeFigureOut">
              <a:rPr lang="th-TH" smtClean="0"/>
              <a:pPr/>
              <a:t>14/07/54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D2540A-E5FE-427E-A23F-FC2AF534B500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="" xmlns:p14="http://schemas.microsoft.com/office/powerpoint/2010/main" val="12447885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6FDB11-594A-4294-ACD9-F8A1D59AA9DD}" type="datetimeFigureOut">
              <a:rPr lang="th-TH" smtClean="0"/>
              <a:pPr/>
              <a:t>14/07/54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D2540A-E5FE-427E-A23F-FC2AF534B500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="" xmlns:p14="http://schemas.microsoft.com/office/powerpoint/2010/main" val="17530826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เนื้อหา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6FDB11-594A-4294-ACD9-F8A1D59AA9DD}" type="datetimeFigureOut">
              <a:rPr lang="th-TH" smtClean="0"/>
              <a:pPr/>
              <a:t>14/07/54</a:t>
            </a:fld>
            <a:endParaRPr lang="th-TH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D2540A-E5FE-427E-A23F-FC2AF534B500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="" xmlns:p14="http://schemas.microsoft.com/office/powerpoint/2010/main" val="40033071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แทนเนื้อหา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แทนข้อความ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6" name="ตัวแทนเนื้อหา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7" name="ตัวแทนวันที่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6FDB11-594A-4294-ACD9-F8A1D59AA9DD}" type="datetimeFigureOut">
              <a:rPr lang="th-TH" smtClean="0"/>
              <a:pPr/>
              <a:t>14/07/54</a:t>
            </a:fld>
            <a:endParaRPr lang="th-TH"/>
          </a:p>
        </p:txBody>
      </p:sp>
      <p:sp>
        <p:nvSpPr>
          <p:cNvPr id="8" name="ตัวแทนท้ายกระดา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ตัวแทน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D2540A-E5FE-427E-A23F-FC2AF534B500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="" xmlns:p14="http://schemas.microsoft.com/office/powerpoint/2010/main" val="42393844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วันที่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6FDB11-594A-4294-ACD9-F8A1D59AA9DD}" type="datetimeFigureOut">
              <a:rPr lang="th-TH" smtClean="0"/>
              <a:pPr/>
              <a:t>14/07/54</a:t>
            </a:fld>
            <a:endParaRPr lang="th-TH"/>
          </a:p>
        </p:txBody>
      </p:sp>
      <p:sp>
        <p:nvSpPr>
          <p:cNvPr id="4" name="ตัวแทน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ตัวแทน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D2540A-E5FE-427E-A23F-FC2AF534B500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="" xmlns:p14="http://schemas.microsoft.com/office/powerpoint/2010/main" val="21330848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วันที่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6FDB11-594A-4294-ACD9-F8A1D59AA9DD}" type="datetimeFigureOut">
              <a:rPr lang="th-TH" smtClean="0"/>
              <a:pPr/>
              <a:t>14/07/54</a:t>
            </a:fld>
            <a:endParaRPr lang="th-TH"/>
          </a:p>
        </p:txBody>
      </p:sp>
      <p:sp>
        <p:nvSpPr>
          <p:cNvPr id="3" name="ตัวแทน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D2540A-E5FE-427E-A23F-FC2AF534B500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="" xmlns:p14="http://schemas.microsoft.com/office/powerpoint/2010/main" val="13093291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ข้อความ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6FDB11-594A-4294-ACD9-F8A1D59AA9DD}" type="datetimeFigureOut">
              <a:rPr lang="th-TH" smtClean="0"/>
              <a:pPr/>
              <a:t>14/07/54</a:t>
            </a:fld>
            <a:endParaRPr lang="th-TH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D2540A-E5FE-427E-A23F-FC2AF534B500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="" xmlns:p14="http://schemas.microsoft.com/office/powerpoint/2010/main" val="18495214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รูปภาพ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h-TH"/>
          </a:p>
        </p:txBody>
      </p:sp>
      <p:sp>
        <p:nvSpPr>
          <p:cNvPr id="4" name="ตัวแทนข้อความ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6FDB11-594A-4294-ACD9-F8A1D59AA9DD}" type="datetimeFigureOut">
              <a:rPr lang="th-TH" smtClean="0"/>
              <a:pPr/>
              <a:t>14/07/54</a:t>
            </a:fld>
            <a:endParaRPr lang="th-TH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D2540A-E5FE-427E-A23F-FC2AF534B500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="" xmlns:p14="http://schemas.microsoft.com/office/powerpoint/2010/main" val="27889926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ชื่อเรื่อง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6FDB11-594A-4294-ACD9-F8A1D59AA9DD}" type="datetimeFigureOut">
              <a:rPr lang="th-TH" smtClean="0"/>
              <a:pPr/>
              <a:t>14/07/54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D2540A-E5FE-427E-A23F-FC2AF534B500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="" xmlns:p14="http://schemas.microsoft.com/office/powerpoint/2010/main" val="20356677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h-TH" dirty="0"/>
          </a:p>
        </p:txBody>
      </p:sp>
      <p:pic>
        <p:nvPicPr>
          <p:cNvPr id="4" name="Picture 3" descr="index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" y="0"/>
            <a:ext cx="9144001" cy="6858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1084002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r>
              <a:rPr lang="en-US" b="1" u="sng" dirty="0" smtClean="0">
                <a:solidFill>
                  <a:schemeClr val="tx1"/>
                </a:solidFill>
              </a:rPr>
              <a:t>Pseudo </a:t>
            </a:r>
            <a:r>
              <a:rPr lang="en-US" b="1" dirty="0" smtClean="0">
                <a:solidFill>
                  <a:schemeClr val="tx1"/>
                </a:solidFill>
              </a:rPr>
              <a:t>Process3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5720" y="1600200"/>
            <a:ext cx="8501122" cy="525780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en-US" sz="2600" b="1" dirty="0" smtClean="0">
                <a:latin typeface="Angsana New" pitchFamily="18" charset="-34"/>
                <a:cs typeface="Angsana New" pitchFamily="18" charset="-34"/>
              </a:rPr>
              <a:t>1.Input</a:t>
            </a:r>
            <a:r>
              <a:rPr lang="th-TH" sz="2600" b="1" dirty="0" smtClean="0">
                <a:latin typeface="Angsana New" pitchFamily="18" charset="-34"/>
                <a:cs typeface="Angsana New" pitchFamily="18" charset="-34"/>
              </a:rPr>
              <a:t>ข้อมูล(</a:t>
            </a:r>
            <a:r>
              <a:rPr lang="en-US" sz="2600" b="1" dirty="0" err="1" smtClean="0">
                <a:latin typeface="Angsana New" pitchFamily="18" charset="-34"/>
                <a:cs typeface="Angsana New" pitchFamily="18" charset="-34"/>
              </a:rPr>
              <a:t>username,password</a:t>
            </a:r>
            <a:r>
              <a:rPr lang="en-US" sz="2600" b="1" dirty="0" smtClean="0">
                <a:latin typeface="Angsana New" pitchFamily="18" charset="-34"/>
                <a:cs typeface="Angsana New" pitchFamily="18" charset="-34"/>
              </a:rPr>
              <a:t>,</a:t>
            </a:r>
            <a:r>
              <a:rPr lang="th-TH" sz="2600" b="1" dirty="0" err="1" smtClean="0">
                <a:latin typeface="Angsana New" pitchFamily="18" charset="-34"/>
                <a:cs typeface="Angsana New" pitchFamily="18" charset="-34"/>
              </a:rPr>
              <a:t>คอร์ส</a:t>
            </a:r>
            <a:r>
              <a:rPr lang="th-TH" sz="2600" b="1" dirty="0" smtClean="0">
                <a:latin typeface="Angsana New" pitchFamily="18" charset="-34"/>
                <a:cs typeface="Angsana New" pitchFamily="18" charset="-34"/>
              </a:rPr>
              <a:t>ที่ต้องการลง)</a:t>
            </a:r>
          </a:p>
          <a:p>
            <a:pPr>
              <a:buNone/>
            </a:pPr>
            <a:r>
              <a:rPr lang="th-TH" sz="2600" b="1" dirty="0" smtClean="0">
                <a:latin typeface="Angsana New" pitchFamily="18" charset="-34"/>
                <a:cs typeface="Angsana New" pitchFamily="18" charset="-34"/>
              </a:rPr>
              <a:t>2.</a:t>
            </a:r>
            <a:r>
              <a:rPr lang="en-US" sz="2600" b="1" dirty="0" smtClean="0">
                <a:latin typeface="Angsana New" pitchFamily="18" charset="-34"/>
                <a:cs typeface="Angsana New" pitchFamily="18" charset="-34"/>
              </a:rPr>
              <a:t>Process</a:t>
            </a:r>
            <a:r>
              <a:rPr lang="th-TH" sz="2600" b="1" dirty="0" smtClean="0">
                <a:latin typeface="Angsana New" pitchFamily="18" charset="-34"/>
                <a:cs typeface="Angsana New" pitchFamily="18" charset="-34"/>
              </a:rPr>
              <a:t>ระบบจอง</a:t>
            </a:r>
            <a:r>
              <a:rPr lang="th-TH" sz="2600" b="1" dirty="0" err="1" smtClean="0">
                <a:latin typeface="Angsana New" pitchFamily="18" charset="-34"/>
                <a:cs typeface="Angsana New" pitchFamily="18" charset="-34"/>
              </a:rPr>
              <a:t>คอร์ส</a:t>
            </a:r>
            <a:r>
              <a:rPr lang="th-TH" sz="2600" b="1" dirty="0" smtClean="0">
                <a:latin typeface="Angsana New" pitchFamily="18" charset="-34"/>
                <a:cs typeface="Angsana New" pitchFamily="18" charset="-34"/>
              </a:rPr>
              <a:t>โดยพิจารณาข้อมูลจากข้อ1</a:t>
            </a:r>
          </a:p>
          <a:p>
            <a:pPr>
              <a:buNone/>
            </a:pPr>
            <a:r>
              <a:rPr lang="th-TH" sz="2600" b="1" dirty="0" smtClean="0">
                <a:latin typeface="Angsana New" pitchFamily="18" charset="-34"/>
                <a:cs typeface="Angsana New" pitchFamily="18" charset="-34"/>
              </a:rPr>
              <a:t>	2.1.</a:t>
            </a:r>
            <a:r>
              <a:rPr lang="en-US" sz="2600" b="1" dirty="0" smtClean="0">
                <a:latin typeface="Angsana New" pitchFamily="18" charset="-34"/>
                <a:cs typeface="Angsana New" pitchFamily="18" charset="-34"/>
              </a:rPr>
              <a:t>Read </a:t>
            </a:r>
            <a:r>
              <a:rPr lang="th-TH" sz="2600" b="1" dirty="0" smtClean="0">
                <a:latin typeface="Angsana New" pitchFamily="18" charset="-34"/>
                <a:cs typeface="Angsana New" pitchFamily="18" charset="-34"/>
              </a:rPr>
              <a:t>ฐานข้อมูลสมาชิก(ตรวจสอบความถูกต้องของข้อมูล)</a:t>
            </a:r>
          </a:p>
          <a:p>
            <a:pPr>
              <a:buNone/>
            </a:pPr>
            <a:r>
              <a:rPr lang="th-TH" sz="2600" b="1" dirty="0" smtClean="0">
                <a:latin typeface="Angsana New" pitchFamily="18" charset="-34"/>
                <a:cs typeface="Angsana New" pitchFamily="18" charset="-34"/>
              </a:rPr>
              <a:t>		2.1.1 ถ้ามี</a:t>
            </a:r>
            <a:r>
              <a:rPr lang="en-US" sz="2600" b="1" dirty="0" smtClean="0">
                <a:latin typeface="Angsana New" pitchFamily="18" charset="-34"/>
                <a:cs typeface="Angsana New" pitchFamily="18" charset="-34"/>
              </a:rPr>
              <a:t>username </a:t>
            </a:r>
            <a:r>
              <a:rPr lang="th-TH" sz="2600" b="1" dirty="0" smtClean="0">
                <a:latin typeface="Angsana New" pitchFamily="18" charset="-34"/>
                <a:cs typeface="Angsana New" pitchFamily="18" charset="-34"/>
              </a:rPr>
              <a:t>สามารถจอง</a:t>
            </a:r>
            <a:r>
              <a:rPr lang="th-TH" sz="2600" b="1" dirty="0" err="1" smtClean="0">
                <a:latin typeface="Angsana New" pitchFamily="18" charset="-34"/>
                <a:cs typeface="Angsana New" pitchFamily="18" charset="-34"/>
              </a:rPr>
              <a:t>คอร์ส</a:t>
            </a:r>
            <a:r>
              <a:rPr lang="th-TH" sz="2600" b="1" dirty="0" smtClean="0">
                <a:latin typeface="Angsana New" pitchFamily="18" charset="-34"/>
                <a:cs typeface="Angsana New" pitchFamily="18" charset="-34"/>
              </a:rPr>
              <a:t>ได้</a:t>
            </a:r>
          </a:p>
          <a:p>
            <a:pPr>
              <a:buNone/>
            </a:pPr>
            <a:r>
              <a:rPr lang="th-TH" sz="2600" b="1" dirty="0" smtClean="0">
                <a:latin typeface="Angsana New" pitchFamily="18" charset="-34"/>
                <a:cs typeface="Angsana New" pitchFamily="18" charset="-34"/>
              </a:rPr>
              <a:t>		2.1.2 ถ้าไม่มี</a:t>
            </a:r>
            <a:r>
              <a:rPr lang="en-US" sz="2600" b="1" dirty="0" smtClean="0">
                <a:latin typeface="Angsana New" pitchFamily="18" charset="-34"/>
                <a:cs typeface="Angsana New" pitchFamily="18" charset="-34"/>
              </a:rPr>
              <a:t>username </a:t>
            </a:r>
            <a:r>
              <a:rPr lang="th-TH" sz="2600" b="1" dirty="0" smtClean="0">
                <a:latin typeface="Angsana New" pitchFamily="18" charset="-34"/>
                <a:cs typeface="Angsana New" pitchFamily="18" charset="-34"/>
              </a:rPr>
              <a:t>กลับไปสมัครสมาชิก</a:t>
            </a:r>
          </a:p>
          <a:p>
            <a:pPr>
              <a:buNone/>
            </a:pPr>
            <a:r>
              <a:rPr lang="th-TH" sz="2600" b="1" dirty="0" smtClean="0">
                <a:latin typeface="Angsana New" pitchFamily="18" charset="-34"/>
                <a:cs typeface="Angsana New" pitchFamily="18" charset="-34"/>
              </a:rPr>
              <a:t>	2.2 </a:t>
            </a:r>
            <a:r>
              <a:rPr lang="en-US" sz="2600" b="1" dirty="0" smtClean="0">
                <a:latin typeface="Angsana New" pitchFamily="18" charset="-34"/>
                <a:cs typeface="Angsana New" pitchFamily="18" charset="-34"/>
              </a:rPr>
              <a:t>Read/update </a:t>
            </a:r>
            <a:r>
              <a:rPr lang="th-TH" sz="2600" b="1" dirty="0" smtClean="0">
                <a:latin typeface="Angsana New" pitchFamily="18" charset="-34"/>
                <a:cs typeface="Angsana New" pitchFamily="18" charset="-34"/>
              </a:rPr>
              <a:t>ฐานข้อมูล</a:t>
            </a:r>
            <a:r>
              <a:rPr lang="th-TH" sz="2600" b="1" dirty="0" err="1" smtClean="0">
                <a:latin typeface="Angsana New" pitchFamily="18" charset="-34"/>
                <a:cs typeface="Angsana New" pitchFamily="18" charset="-34"/>
              </a:rPr>
              <a:t>คอร์ส</a:t>
            </a:r>
            <a:r>
              <a:rPr lang="th-TH" sz="2600" b="1" dirty="0" smtClean="0">
                <a:latin typeface="Angsana New" pitchFamily="18" charset="-34"/>
                <a:cs typeface="Angsana New" pitchFamily="18" charset="-34"/>
              </a:rPr>
              <a:t>(ชื่อ</a:t>
            </a:r>
            <a:r>
              <a:rPr lang="th-TH" sz="2600" b="1" dirty="0" err="1" smtClean="0">
                <a:latin typeface="Angsana New" pitchFamily="18" charset="-34"/>
                <a:cs typeface="Angsana New" pitchFamily="18" charset="-34"/>
              </a:rPr>
              <a:t>คอร์ส</a:t>
            </a:r>
            <a:r>
              <a:rPr lang="th-TH" sz="2600" b="1" dirty="0" smtClean="0">
                <a:latin typeface="Angsana New" pitchFamily="18" charset="-34"/>
                <a:cs typeface="Angsana New" pitchFamily="18" charset="-34"/>
              </a:rPr>
              <a:t>,รหัส</a:t>
            </a:r>
            <a:r>
              <a:rPr lang="th-TH" sz="2600" b="1" dirty="0" err="1" smtClean="0">
                <a:latin typeface="Angsana New" pitchFamily="18" charset="-34"/>
                <a:cs typeface="Angsana New" pitchFamily="18" charset="-34"/>
              </a:rPr>
              <a:t>คอร์ส</a:t>
            </a:r>
            <a:r>
              <a:rPr lang="th-TH" sz="2600" b="1" dirty="0" smtClean="0">
                <a:latin typeface="Angsana New" pitchFamily="18" charset="-34"/>
                <a:cs typeface="Angsana New" pitchFamily="18" charset="-34"/>
              </a:rPr>
              <a:t>,จำนวนผู้จอง)</a:t>
            </a:r>
          </a:p>
          <a:p>
            <a:pPr>
              <a:buNone/>
            </a:pPr>
            <a:r>
              <a:rPr lang="th-TH" sz="2600" b="1" dirty="0" smtClean="0">
                <a:latin typeface="Angsana New" pitchFamily="18" charset="-34"/>
                <a:cs typeface="Angsana New" pitchFamily="18" charset="-34"/>
              </a:rPr>
              <a:t>		2.2.1 ยืนยัน สามารถจอง</a:t>
            </a:r>
            <a:r>
              <a:rPr lang="th-TH" sz="2600" b="1" dirty="0" err="1" smtClean="0">
                <a:latin typeface="Angsana New" pitchFamily="18" charset="-34"/>
                <a:cs typeface="Angsana New" pitchFamily="18" charset="-34"/>
              </a:rPr>
              <a:t>คอร์สเรียน</a:t>
            </a:r>
            <a:r>
              <a:rPr lang="th-TH" sz="2600" b="1" dirty="0" smtClean="0">
                <a:latin typeface="Angsana New" pitchFamily="18" charset="-34"/>
                <a:cs typeface="Angsana New" pitchFamily="18" charset="-34"/>
              </a:rPr>
              <a:t>ได้</a:t>
            </a:r>
          </a:p>
          <a:p>
            <a:pPr>
              <a:buNone/>
            </a:pPr>
            <a:r>
              <a:rPr lang="th-TH" sz="2600" b="1" dirty="0" smtClean="0">
                <a:latin typeface="Angsana New" pitchFamily="18" charset="-34"/>
                <a:cs typeface="Angsana New" pitchFamily="18" charset="-34"/>
              </a:rPr>
              <a:t>		2.2.2 </a:t>
            </a:r>
            <a:r>
              <a:rPr lang="th-TH" sz="2600" b="1" dirty="0" err="1" smtClean="0">
                <a:latin typeface="Angsana New" pitchFamily="18" charset="-34"/>
                <a:cs typeface="Angsana New" pitchFamily="18" charset="-34"/>
              </a:rPr>
              <a:t>ปฎิเสธ</a:t>
            </a:r>
            <a:r>
              <a:rPr lang="th-TH" sz="2600" b="1" dirty="0" smtClean="0">
                <a:latin typeface="Angsana New" pitchFamily="18" charset="-34"/>
                <a:cs typeface="Angsana New" pitchFamily="18" charset="-34"/>
              </a:rPr>
              <a:t> </a:t>
            </a:r>
          </a:p>
          <a:p>
            <a:pPr>
              <a:buNone/>
            </a:pPr>
            <a:r>
              <a:rPr lang="th-TH" sz="2600" b="1" dirty="0" smtClean="0">
                <a:latin typeface="Angsana New" pitchFamily="18" charset="-34"/>
                <a:cs typeface="Angsana New" pitchFamily="18" charset="-34"/>
              </a:rPr>
              <a:t>			2.2.2.1 เช็คจำนวนผู้สมัคร</a:t>
            </a:r>
          </a:p>
          <a:p>
            <a:pPr>
              <a:buNone/>
            </a:pPr>
            <a:r>
              <a:rPr lang="th-TH" sz="2600" b="1" dirty="0" smtClean="0">
                <a:latin typeface="Angsana New" pitchFamily="18" charset="-34"/>
                <a:cs typeface="Angsana New" pitchFamily="18" charset="-34"/>
              </a:rPr>
              <a:t>				2.2.2.1.1 ถ้าเต็ม ไม่สามารถจองได้</a:t>
            </a:r>
          </a:p>
          <a:p>
            <a:pPr>
              <a:buNone/>
            </a:pPr>
            <a:r>
              <a:rPr lang="th-TH" sz="2600" b="1" dirty="0" smtClean="0">
                <a:latin typeface="Angsana New" pitchFamily="18" charset="-34"/>
                <a:cs typeface="Angsana New" pitchFamily="18" charset="-34"/>
              </a:rPr>
              <a:t>				2.2.2.1.2 ถ้าไม่เต็ม ติดต่อเจ้าหน้าที่</a:t>
            </a:r>
            <a:endParaRPr lang="en-US" sz="2600" b="1" dirty="0">
              <a:latin typeface="Angsana New" pitchFamily="18" charset="-34"/>
              <a:cs typeface="Angsana New" pitchFamily="18" charset="-34"/>
            </a:endParaRPr>
          </a:p>
        </p:txBody>
      </p:sp>
      <p:pic>
        <p:nvPicPr>
          <p:cNvPr id="4" name="Picture 3" descr="pic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572264" y="4714884"/>
            <a:ext cx="2071692" cy="1719504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r>
              <a:rPr lang="en-US" u="sng" dirty="0" smtClean="0"/>
              <a:t>Porcess4</a:t>
            </a:r>
            <a:r>
              <a:rPr lang="en-US" dirty="0" smtClean="0"/>
              <a:t> </a:t>
            </a:r>
            <a:r>
              <a:rPr lang="th-TH" b="1" dirty="0" smtClean="0"/>
              <a:t>ระบบยืนยันการจ่ายเงิน</a:t>
            </a:r>
            <a:endParaRPr lang="th-TH" b="1" dirty="0"/>
          </a:p>
        </p:txBody>
      </p:sp>
      <p:sp>
        <p:nvSpPr>
          <p:cNvPr id="15" name="Rectangle 4"/>
          <p:cNvSpPr/>
          <p:nvPr/>
        </p:nvSpPr>
        <p:spPr>
          <a:xfrm>
            <a:off x="285720" y="3143248"/>
            <a:ext cx="1214446" cy="857256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b="1" dirty="0" smtClean="0">
                <a:solidFill>
                  <a:schemeClr val="tx1"/>
                </a:solidFill>
              </a:rPr>
              <a:t>นักเรียน</a:t>
            </a:r>
            <a:endParaRPr lang="th-TH" b="1" dirty="0">
              <a:solidFill>
                <a:schemeClr val="tx1"/>
              </a:solidFill>
            </a:endParaRPr>
          </a:p>
        </p:txBody>
      </p:sp>
      <p:cxnSp>
        <p:nvCxnSpPr>
          <p:cNvPr id="16" name="Straight Arrow Connector 5"/>
          <p:cNvCxnSpPr/>
          <p:nvPr/>
        </p:nvCxnSpPr>
        <p:spPr>
          <a:xfrm>
            <a:off x="1643042" y="3857628"/>
            <a:ext cx="1142976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11"/>
          <p:cNvCxnSpPr/>
          <p:nvPr/>
        </p:nvCxnSpPr>
        <p:spPr>
          <a:xfrm rot="10800000">
            <a:off x="5143504" y="3571876"/>
            <a:ext cx="1714512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/>
          <p:cNvSpPr txBox="1"/>
          <p:nvPr/>
        </p:nvSpPr>
        <p:spPr>
          <a:xfrm>
            <a:off x="1714480" y="3000372"/>
            <a:ext cx="113685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2000" b="1" dirty="0" smtClean="0"/>
              <a:t>ใบจองคอร์ส</a:t>
            </a:r>
            <a:endParaRPr lang="th-TH" sz="2000" b="1" dirty="0"/>
          </a:p>
        </p:txBody>
      </p:sp>
      <p:sp>
        <p:nvSpPr>
          <p:cNvPr id="27" name="Rectangle 26"/>
          <p:cNvSpPr/>
          <p:nvPr/>
        </p:nvSpPr>
        <p:spPr>
          <a:xfrm>
            <a:off x="7143768" y="3143248"/>
            <a:ext cx="1714512" cy="928694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b="1" dirty="0" smtClean="0">
                <a:solidFill>
                  <a:schemeClr val="tx1"/>
                </a:solidFill>
              </a:rPr>
              <a:t>ธนาคาร</a:t>
            </a:r>
            <a:endParaRPr lang="th-TH" b="1" dirty="0">
              <a:solidFill>
                <a:schemeClr val="tx1"/>
              </a:solidFill>
            </a:endParaRPr>
          </a:p>
        </p:txBody>
      </p:sp>
      <p:cxnSp>
        <p:nvCxnSpPr>
          <p:cNvPr id="48" name="Straight Arrow Connector 47"/>
          <p:cNvCxnSpPr/>
          <p:nvPr/>
        </p:nvCxnSpPr>
        <p:spPr>
          <a:xfrm rot="10800000">
            <a:off x="1643042" y="3429000"/>
            <a:ext cx="1143008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Arrow Connector 49"/>
          <p:cNvCxnSpPr/>
          <p:nvPr/>
        </p:nvCxnSpPr>
        <p:spPr>
          <a:xfrm>
            <a:off x="5214942" y="3857628"/>
            <a:ext cx="1714512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Rounded Rectangle 55"/>
          <p:cNvSpPr/>
          <p:nvPr/>
        </p:nvSpPr>
        <p:spPr>
          <a:xfrm>
            <a:off x="3071802" y="3071810"/>
            <a:ext cx="2000264" cy="1214446"/>
          </a:xfrm>
          <a:prstGeom prst="round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400" b="1" dirty="0" smtClean="0">
                <a:solidFill>
                  <a:schemeClr val="tx1"/>
                </a:solidFill>
              </a:rPr>
              <a:t>ระบบการจ่ายเงิน</a:t>
            </a:r>
            <a:endParaRPr lang="th-TH" sz="2400" b="1" dirty="0">
              <a:solidFill>
                <a:schemeClr val="tx1"/>
              </a:solidFill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5429256" y="4000504"/>
            <a:ext cx="128588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2000" b="1" dirty="0" smtClean="0"/>
              <a:t>ข้อมูลคอร์ส</a:t>
            </a:r>
            <a:endParaRPr lang="th-TH" sz="2000" b="1" dirty="0"/>
          </a:p>
        </p:txBody>
      </p:sp>
      <p:sp>
        <p:nvSpPr>
          <p:cNvPr id="63" name="TextBox 62"/>
          <p:cNvSpPr txBox="1"/>
          <p:nvPr/>
        </p:nvSpPr>
        <p:spPr>
          <a:xfrm>
            <a:off x="5143504" y="3071810"/>
            <a:ext cx="20002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800" b="1" dirty="0" smtClean="0"/>
              <a:t>รายงานการโอนเงิน</a:t>
            </a:r>
            <a:endParaRPr lang="th-TH" sz="1800" b="1" dirty="0"/>
          </a:p>
        </p:txBody>
      </p:sp>
      <p:sp>
        <p:nvSpPr>
          <p:cNvPr id="69" name="TextBox 68"/>
          <p:cNvSpPr txBox="1"/>
          <p:nvPr/>
        </p:nvSpPr>
        <p:spPr>
          <a:xfrm>
            <a:off x="1571604" y="4000504"/>
            <a:ext cx="15716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800" b="1" dirty="0" smtClean="0"/>
              <a:t>ยืนยันการโอนเงิน</a:t>
            </a:r>
          </a:p>
          <a:p>
            <a:r>
              <a:rPr lang="th-TH" sz="1800" b="1" dirty="0" smtClean="0"/>
              <a:t>ใบเสร็จการโอนเงิน</a:t>
            </a:r>
            <a:endParaRPr lang="th-TH" sz="1800" b="1" dirty="0"/>
          </a:p>
        </p:txBody>
      </p:sp>
      <p:cxnSp>
        <p:nvCxnSpPr>
          <p:cNvPr id="84" name="Straight Arrow Connector 83"/>
          <p:cNvCxnSpPr/>
          <p:nvPr/>
        </p:nvCxnSpPr>
        <p:spPr>
          <a:xfrm rot="5400000">
            <a:off x="3394067" y="4892685"/>
            <a:ext cx="107157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5" name="Rectangle 84"/>
          <p:cNvSpPr/>
          <p:nvPr/>
        </p:nvSpPr>
        <p:spPr>
          <a:xfrm>
            <a:off x="3143240" y="5500702"/>
            <a:ext cx="1857388" cy="571504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sz="2000" b="1" dirty="0" smtClean="0"/>
              <a:t>   ฐานข้อมูลคอร์ส</a:t>
            </a:r>
            <a:endParaRPr lang="th-TH" sz="2000" b="1" dirty="0"/>
          </a:p>
        </p:txBody>
      </p:sp>
      <p:cxnSp>
        <p:nvCxnSpPr>
          <p:cNvPr id="87" name="Straight Connector 86"/>
          <p:cNvCxnSpPr/>
          <p:nvPr/>
        </p:nvCxnSpPr>
        <p:spPr>
          <a:xfrm rot="5400000">
            <a:off x="3144034" y="5785660"/>
            <a:ext cx="571504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9" name="TextBox 88"/>
          <p:cNvSpPr txBox="1"/>
          <p:nvPr/>
        </p:nvSpPr>
        <p:spPr>
          <a:xfrm>
            <a:off x="4000496" y="4786322"/>
            <a:ext cx="19288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800" b="1" dirty="0" smtClean="0"/>
              <a:t>รายงานการโอนเงิน</a:t>
            </a:r>
            <a:endParaRPr lang="th-TH" sz="1800" b="1" dirty="0"/>
          </a:p>
        </p:txBody>
      </p:sp>
    </p:spTree>
    <p:extLst>
      <p:ext uri="{BB962C8B-B14F-4D97-AF65-F5344CB8AC3E}">
        <p14:creationId xmlns="" xmlns:p14="http://schemas.microsoft.com/office/powerpoint/2010/main" val="23416094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accent6">
              <a:lumMod val="50000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r>
              <a:rPr lang="en-US" b="1" u="sng" dirty="0" smtClean="0">
                <a:solidFill>
                  <a:schemeClr val="tx1"/>
                </a:solidFill>
              </a:rPr>
              <a:t>Pseudo</a:t>
            </a:r>
            <a:r>
              <a:rPr lang="en-US" b="1" dirty="0" smtClean="0"/>
              <a:t> Process4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US" sz="2800" b="1" dirty="0" smtClean="0">
                <a:latin typeface="Angsana New" pitchFamily="18" charset="-34"/>
                <a:cs typeface="Angsana New" pitchFamily="18" charset="-34"/>
              </a:rPr>
              <a:t>1.input </a:t>
            </a:r>
            <a:r>
              <a:rPr lang="th-TH" sz="2800" b="1" dirty="0" smtClean="0">
                <a:latin typeface="Angsana New" pitchFamily="18" charset="-34"/>
                <a:cs typeface="Angsana New" pitchFamily="18" charset="-34"/>
              </a:rPr>
              <a:t>ใบจอง</a:t>
            </a:r>
            <a:r>
              <a:rPr lang="th-TH" sz="2800" b="1" dirty="0" err="1" smtClean="0">
                <a:latin typeface="Angsana New" pitchFamily="18" charset="-34"/>
                <a:cs typeface="Angsana New" pitchFamily="18" charset="-34"/>
              </a:rPr>
              <a:t>คอร์ส</a:t>
            </a:r>
            <a:r>
              <a:rPr lang="th-TH" sz="2800" b="1" dirty="0" smtClean="0">
                <a:latin typeface="Angsana New" pitchFamily="18" charset="-34"/>
                <a:cs typeface="Angsana New" pitchFamily="18" charset="-34"/>
              </a:rPr>
              <a:t> จากนักเรียน </a:t>
            </a:r>
          </a:p>
          <a:p>
            <a:pPr>
              <a:buNone/>
            </a:pPr>
            <a:endParaRPr lang="en-US" sz="2800" b="1" dirty="0" smtClean="0">
              <a:latin typeface="Angsana New" pitchFamily="18" charset="-34"/>
              <a:cs typeface="Angsana New" pitchFamily="18" charset="-34"/>
            </a:endParaRPr>
          </a:p>
          <a:p>
            <a:pPr>
              <a:buNone/>
            </a:pPr>
            <a:r>
              <a:rPr lang="th-TH" sz="2800" b="1" dirty="0" smtClean="0">
                <a:latin typeface="Angsana New" pitchFamily="18" charset="-34"/>
                <a:cs typeface="Angsana New" pitchFamily="18" charset="-34"/>
              </a:rPr>
              <a:t>2.</a:t>
            </a:r>
            <a:r>
              <a:rPr lang="en-US" sz="2800" b="1" dirty="0" smtClean="0">
                <a:latin typeface="Angsana New" pitchFamily="18" charset="-34"/>
                <a:cs typeface="Angsana New" pitchFamily="18" charset="-34"/>
              </a:rPr>
              <a:t>process </a:t>
            </a:r>
            <a:r>
              <a:rPr lang="th-TH" sz="2800" b="1" dirty="0" smtClean="0">
                <a:latin typeface="Angsana New" pitchFamily="18" charset="-34"/>
                <a:cs typeface="Angsana New" pitchFamily="18" charset="-34"/>
              </a:rPr>
              <a:t>ตรวจสอบข้อมูลการจอง/ข้อมูลการเงินจากฐานข้อมูล</a:t>
            </a:r>
            <a:r>
              <a:rPr lang="th-TH" sz="2800" b="1" dirty="0" err="1" smtClean="0">
                <a:latin typeface="Angsana New" pitchFamily="18" charset="-34"/>
                <a:cs typeface="Angsana New" pitchFamily="18" charset="-34"/>
              </a:rPr>
              <a:t>คอร์ส</a:t>
            </a:r>
            <a:endParaRPr lang="th-TH" sz="2800" b="1" dirty="0" smtClean="0">
              <a:latin typeface="Angsana New" pitchFamily="18" charset="-34"/>
              <a:cs typeface="Angsana New" pitchFamily="18" charset="-34"/>
            </a:endParaRPr>
          </a:p>
          <a:p>
            <a:pPr>
              <a:buNone/>
            </a:pPr>
            <a:r>
              <a:rPr lang="th-TH" sz="2800" b="1" dirty="0" smtClean="0">
                <a:latin typeface="Angsana New" pitchFamily="18" charset="-34"/>
                <a:cs typeface="Angsana New" pitchFamily="18" charset="-34"/>
              </a:rPr>
              <a:t> 	2.1 ถ้ายืนยัน ระบบจะจัดทำ </a:t>
            </a:r>
            <a:r>
              <a:rPr lang="en-US" sz="2800" b="1" dirty="0" smtClean="0">
                <a:latin typeface="Angsana New" pitchFamily="18" charset="-34"/>
                <a:cs typeface="Angsana New" pitchFamily="18" charset="-34"/>
              </a:rPr>
              <a:t>Invoice </a:t>
            </a:r>
          </a:p>
          <a:p>
            <a:pPr>
              <a:buNone/>
            </a:pPr>
            <a:r>
              <a:rPr lang="en-US" sz="2800" b="1" dirty="0" smtClean="0">
                <a:latin typeface="Angsana New" pitchFamily="18" charset="-34"/>
                <a:cs typeface="Angsana New" pitchFamily="18" charset="-34"/>
              </a:rPr>
              <a:t>	2.2 </a:t>
            </a:r>
            <a:r>
              <a:rPr lang="th-TH" sz="2800" b="1" dirty="0" smtClean="0">
                <a:latin typeface="Angsana New" pitchFamily="18" charset="-34"/>
                <a:cs typeface="Angsana New" pitchFamily="18" charset="-34"/>
              </a:rPr>
              <a:t>ถ้าปฏิเสธ ระบบจะไม่จัดทำ </a:t>
            </a:r>
            <a:r>
              <a:rPr lang="en-US" sz="2800" b="1" dirty="0" smtClean="0">
                <a:latin typeface="Angsana New" pitchFamily="18" charset="-34"/>
                <a:cs typeface="Angsana New" pitchFamily="18" charset="-34"/>
              </a:rPr>
              <a:t>Invoice </a:t>
            </a:r>
          </a:p>
          <a:p>
            <a:pPr>
              <a:buNone/>
            </a:pPr>
            <a:r>
              <a:rPr lang="en-US" sz="2800" b="1" dirty="0" smtClean="0">
                <a:latin typeface="Angsana New" pitchFamily="18" charset="-34"/>
                <a:cs typeface="Angsana New" pitchFamily="18" charset="-34"/>
              </a:rPr>
              <a:t>             		2.2.1 </a:t>
            </a:r>
            <a:r>
              <a:rPr lang="th-TH" sz="2800" b="1" dirty="0" smtClean="0">
                <a:latin typeface="Angsana New" pitchFamily="18" charset="-34"/>
                <a:cs typeface="Angsana New" pitchFamily="18" charset="-34"/>
              </a:rPr>
              <a:t>กลับไปเช็คที่ระบบการจอง</a:t>
            </a:r>
            <a:r>
              <a:rPr lang="th-TH" sz="2800" b="1" dirty="0" err="1" smtClean="0">
                <a:latin typeface="Angsana New" pitchFamily="18" charset="-34"/>
                <a:cs typeface="Angsana New" pitchFamily="18" charset="-34"/>
              </a:rPr>
              <a:t>คอร์ส</a:t>
            </a:r>
            <a:endParaRPr lang="th-TH" sz="2800" b="1" dirty="0" smtClean="0">
              <a:latin typeface="Angsana New" pitchFamily="18" charset="-34"/>
              <a:cs typeface="Angsana New" pitchFamily="18" charset="-34"/>
            </a:endParaRPr>
          </a:p>
          <a:p>
            <a:pPr>
              <a:buNone/>
            </a:pPr>
            <a:endParaRPr lang="en-US" sz="2800" b="1" dirty="0" smtClean="0">
              <a:latin typeface="Angsana New" pitchFamily="18" charset="-34"/>
              <a:cs typeface="Angsana New" pitchFamily="18" charset="-34"/>
            </a:endParaRPr>
          </a:p>
          <a:p>
            <a:pPr>
              <a:buNone/>
            </a:pPr>
            <a:r>
              <a:rPr lang="th-TH" sz="2800" b="1" dirty="0" smtClean="0">
                <a:latin typeface="Angsana New" pitchFamily="18" charset="-34"/>
                <a:cs typeface="Angsana New" pitchFamily="18" charset="-34"/>
              </a:rPr>
              <a:t>3.</a:t>
            </a:r>
            <a:r>
              <a:rPr lang="en-US" sz="2800" b="1" dirty="0" smtClean="0">
                <a:latin typeface="Angsana New" pitchFamily="18" charset="-34"/>
                <a:cs typeface="Angsana New" pitchFamily="18" charset="-34"/>
              </a:rPr>
              <a:t>Output </a:t>
            </a:r>
            <a:r>
              <a:rPr lang="th-TH" sz="2800" b="1" dirty="0" smtClean="0">
                <a:latin typeface="Angsana New" pitchFamily="18" charset="-34"/>
                <a:cs typeface="Angsana New" pitchFamily="18" charset="-34"/>
              </a:rPr>
              <a:t>ใบเสร็จการโอนเงินให้กับนักเรียน</a:t>
            </a:r>
            <a:endParaRPr lang="en-US" sz="2800" b="1" dirty="0">
              <a:latin typeface="Angsana New" pitchFamily="18" charset="-34"/>
              <a:cs typeface="Angsana New" pitchFamily="18" charset="-34"/>
            </a:endParaRPr>
          </a:p>
        </p:txBody>
      </p:sp>
      <p:pic>
        <p:nvPicPr>
          <p:cNvPr id="4" name="Picture 3" descr="pic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286512" y="4570579"/>
            <a:ext cx="2428872" cy="2015964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Picture 29" descr="playtalent_tutor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516216" y="4838360"/>
            <a:ext cx="2627784" cy="2019640"/>
          </a:xfrm>
          <a:prstGeom prst="rect">
            <a:avLst/>
          </a:prstGeom>
        </p:spPr>
      </p:pic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571472" y="142852"/>
            <a:ext cx="8229600" cy="1143000"/>
          </a:xfr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r>
              <a:rPr lang="en-US" u="sng" dirty="0" smtClean="0"/>
              <a:t>Process5</a:t>
            </a:r>
            <a:r>
              <a:rPr lang="en-US" dirty="0" smtClean="0"/>
              <a:t> </a:t>
            </a:r>
            <a:r>
              <a:rPr lang="th-TH" dirty="0" smtClean="0"/>
              <a:t>ระบบการรับหนังสือ</a:t>
            </a:r>
            <a:endParaRPr lang="th-TH" dirty="0"/>
          </a:p>
        </p:txBody>
      </p:sp>
      <p:sp>
        <p:nvSpPr>
          <p:cNvPr id="4" name="Rectangle 3"/>
          <p:cNvSpPr/>
          <p:nvPr/>
        </p:nvSpPr>
        <p:spPr>
          <a:xfrm>
            <a:off x="395536" y="1556792"/>
            <a:ext cx="1071570" cy="1000132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b="1" dirty="0" smtClean="0">
                <a:solidFill>
                  <a:schemeClr val="tx1"/>
                </a:solidFill>
              </a:rPr>
              <a:t>นักเรียน</a:t>
            </a:r>
            <a:endParaRPr lang="th-TH" b="1" dirty="0">
              <a:solidFill>
                <a:schemeClr val="tx1"/>
              </a:solidFill>
            </a:endParaRPr>
          </a:p>
        </p:txBody>
      </p:sp>
      <p:cxnSp>
        <p:nvCxnSpPr>
          <p:cNvPr id="5" name="Straight Arrow Connector 5"/>
          <p:cNvCxnSpPr/>
          <p:nvPr/>
        </p:nvCxnSpPr>
        <p:spPr>
          <a:xfrm>
            <a:off x="1619672" y="1988840"/>
            <a:ext cx="3776218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Rounded Rectangle 6"/>
          <p:cNvSpPr/>
          <p:nvPr/>
        </p:nvSpPr>
        <p:spPr>
          <a:xfrm>
            <a:off x="5643570" y="1357298"/>
            <a:ext cx="2714644" cy="928694"/>
          </a:xfrm>
          <a:prstGeom prst="round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7" name="TextBox 6"/>
          <p:cNvSpPr txBox="1"/>
          <p:nvPr/>
        </p:nvSpPr>
        <p:spPr>
          <a:xfrm>
            <a:off x="2123728" y="1484784"/>
            <a:ext cx="164820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2000" b="1" dirty="0" smtClean="0"/>
              <a:t>ใบเสร็จการโอนเงิน</a:t>
            </a:r>
            <a:endParaRPr lang="th-TH" sz="20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6072198" y="1571612"/>
            <a:ext cx="19288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b="1" dirty="0" smtClean="0"/>
              <a:t>ระบบรับหนังสือ</a:t>
            </a:r>
            <a:endParaRPr lang="th-TH" b="1" dirty="0"/>
          </a:p>
        </p:txBody>
      </p:sp>
      <p:cxnSp>
        <p:nvCxnSpPr>
          <p:cNvPr id="9" name="Straight Arrow Connector 12"/>
          <p:cNvCxnSpPr/>
          <p:nvPr/>
        </p:nvCxnSpPr>
        <p:spPr>
          <a:xfrm rot="10800000">
            <a:off x="4000496" y="5072074"/>
            <a:ext cx="250033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13"/>
          <p:cNvSpPr/>
          <p:nvPr/>
        </p:nvSpPr>
        <p:spPr>
          <a:xfrm>
            <a:off x="1928794" y="4714884"/>
            <a:ext cx="2000264" cy="500066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sz="2000" b="1" dirty="0" smtClean="0"/>
              <a:t>      ฐานข้อมูลคอร์ส</a:t>
            </a:r>
            <a:endParaRPr lang="th-TH" sz="2000" b="1" dirty="0"/>
          </a:p>
        </p:txBody>
      </p:sp>
      <p:cxnSp>
        <p:nvCxnSpPr>
          <p:cNvPr id="11" name="Straight Connector 15"/>
          <p:cNvCxnSpPr/>
          <p:nvPr/>
        </p:nvCxnSpPr>
        <p:spPr>
          <a:xfrm rot="5400000">
            <a:off x="2108183" y="4964123"/>
            <a:ext cx="500066" cy="158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2" name="Straight Arrow Connector 20"/>
          <p:cNvCxnSpPr/>
          <p:nvPr/>
        </p:nvCxnSpPr>
        <p:spPr>
          <a:xfrm rot="5400000" flipH="1" flipV="1">
            <a:off x="5000628" y="3571876"/>
            <a:ext cx="2428892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22"/>
          <p:cNvCxnSpPr/>
          <p:nvPr/>
        </p:nvCxnSpPr>
        <p:spPr>
          <a:xfrm rot="10800000">
            <a:off x="1547664" y="2132856"/>
            <a:ext cx="392909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2339752" y="2132856"/>
            <a:ext cx="96372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2000" b="1" dirty="0" smtClean="0"/>
              <a:t>รับหนังสือ</a:t>
            </a:r>
            <a:endParaRPr lang="th-TH" sz="2000" b="1" dirty="0"/>
          </a:p>
        </p:txBody>
      </p:sp>
      <p:cxnSp>
        <p:nvCxnSpPr>
          <p:cNvPr id="26" name="Straight Connector 25"/>
          <p:cNvCxnSpPr/>
          <p:nvPr/>
        </p:nvCxnSpPr>
        <p:spPr>
          <a:xfrm rot="10800000">
            <a:off x="4000496" y="4786322"/>
            <a:ext cx="221457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/>
          <p:cNvCxnSpPr/>
          <p:nvPr/>
        </p:nvCxnSpPr>
        <p:spPr>
          <a:xfrm rot="5400000" flipH="1" flipV="1">
            <a:off x="5179223" y="3750471"/>
            <a:ext cx="2643206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Rectangle 28"/>
          <p:cNvSpPr/>
          <p:nvPr/>
        </p:nvSpPr>
        <p:spPr>
          <a:xfrm>
            <a:off x="1928794" y="5857892"/>
            <a:ext cx="2500330" cy="500066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sz="2000" b="1" dirty="0" smtClean="0"/>
              <a:t>          ฐานช้อมูลหนังสือ</a:t>
            </a:r>
            <a:endParaRPr lang="en-US" sz="2000" b="1" dirty="0"/>
          </a:p>
        </p:txBody>
      </p:sp>
      <p:cxnSp>
        <p:nvCxnSpPr>
          <p:cNvPr id="31" name="Straight Connector 30"/>
          <p:cNvCxnSpPr/>
          <p:nvPr/>
        </p:nvCxnSpPr>
        <p:spPr>
          <a:xfrm rot="5400000" flipH="1" flipV="1">
            <a:off x="2321703" y="6107925"/>
            <a:ext cx="500066" cy="158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3" name="Straight Arrow Connector 32"/>
          <p:cNvCxnSpPr/>
          <p:nvPr/>
        </p:nvCxnSpPr>
        <p:spPr>
          <a:xfrm rot="5400000" flipH="1" flipV="1">
            <a:off x="5214148" y="4214818"/>
            <a:ext cx="3572694" cy="79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/>
          <p:nvPr/>
        </p:nvCxnSpPr>
        <p:spPr>
          <a:xfrm rot="10800000">
            <a:off x="4643438" y="6000768"/>
            <a:ext cx="2357454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Arrow Connector 36"/>
          <p:cNvCxnSpPr/>
          <p:nvPr/>
        </p:nvCxnSpPr>
        <p:spPr>
          <a:xfrm rot="10800000">
            <a:off x="4572000" y="6286520"/>
            <a:ext cx="2714644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/>
          <p:cNvCxnSpPr/>
          <p:nvPr/>
        </p:nvCxnSpPr>
        <p:spPr>
          <a:xfrm rot="5400000" flipH="1" flipV="1">
            <a:off x="5429256" y="4429132"/>
            <a:ext cx="3714776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TextBox 43"/>
          <p:cNvSpPr txBox="1"/>
          <p:nvPr/>
        </p:nvSpPr>
        <p:spPr>
          <a:xfrm>
            <a:off x="4714876" y="4286256"/>
            <a:ext cx="8572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2000" b="1" dirty="0" smtClean="0"/>
              <a:t>ชื่อคอร์ส</a:t>
            </a:r>
            <a:endParaRPr lang="en-US" sz="2000" b="1" dirty="0"/>
          </a:p>
        </p:txBody>
      </p:sp>
      <p:sp>
        <p:nvSpPr>
          <p:cNvPr id="46" name="TextBox 45"/>
          <p:cNvSpPr txBox="1"/>
          <p:nvPr/>
        </p:nvSpPr>
        <p:spPr>
          <a:xfrm>
            <a:off x="4932040" y="5589240"/>
            <a:ext cx="128588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2000" b="1" dirty="0" smtClean="0"/>
              <a:t>ข้อมูล</a:t>
            </a:r>
            <a:r>
              <a:rPr lang="th-TH" sz="2000" b="1" dirty="0" smtClean="0"/>
              <a:t>หนังสือ</a:t>
            </a:r>
            <a:endParaRPr lang="en-US" sz="2000" b="1" dirty="0"/>
          </a:p>
        </p:txBody>
      </p:sp>
      <p:sp>
        <p:nvSpPr>
          <p:cNvPr id="47" name="TextBox 46"/>
          <p:cNvSpPr txBox="1"/>
          <p:nvPr/>
        </p:nvSpPr>
        <p:spPr>
          <a:xfrm>
            <a:off x="4286248" y="5143512"/>
            <a:ext cx="221457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2000" b="1" dirty="0" smtClean="0"/>
              <a:t>ชื่อ,</a:t>
            </a:r>
            <a:r>
              <a:rPr lang="th-TH" sz="2000" b="1" dirty="0" smtClean="0"/>
              <a:t>นามสกุล,รหัสคอร์ส</a:t>
            </a:r>
            <a:endParaRPr lang="en-US" sz="2000" b="1" dirty="0"/>
          </a:p>
        </p:txBody>
      </p:sp>
      <p:sp>
        <p:nvSpPr>
          <p:cNvPr id="48" name="TextBox 47"/>
          <p:cNvSpPr txBox="1"/>
          <p:nvPr/>
        </p:nvSpPr>
        <p:spPr>
          <a:xfrm>
            <a:off x="5072066" y="6286520"/>
            <a:ext cx="121444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2000" b="1" dirty="0" smtClean="0"/>
              <a:t>ชื่อคอร์ส</a:t>
            </a:r>
            <a:endParaRPr lang="en-US" sz="2000" b="1" dirty="0"/>
          </a:p>
        </p:txBody>
      </p:sp>
    </p:spTree>
    <p:extLst>
      <p:ext uri="{BB962C8B-B14F-4D97-AF65-F5344CB8AC3E}">
        <p14:creationId xmlns="" xmlns:p14="http://schemas.microsoft.com/office/powerpoint/2010/main" val="36357652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r>
              <a:rPr lang="en-US" b="1" u="sng" dirty="0" smtClean="0">
                <a:solidFill>
                  <a:schemeClr val="tx1"/>
                </a:solidFill>
              </a:rPr>
              <a:t>Pseudo</a:t>
            </a:r>
            <a:r>
              <a:rPr lang="en-US" b="1" dirty="0" smtClean="0"/>
              <a:t> Process5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US" sz="2800" b="1" dirty="0" smtClean="0">
                <a:latin typeface="Angsana New" pitchFamily="18" charset="-34"/>
                <a:cs typeface="Angsana New" pitchFamily="18" charset="-34"/>
              </a:rPr>
              <a:t>1. Input </a:t>
            </a:r>
            <a:r>
              <a:rPr lang="th-TH" sz="2800" b="1" dirty="0" smtClean="0">
                <a:latin typeface="Angsana New" pitchFamily="18" charset="-34"/>
                <a:cs typeface="Angsana New" pitchFamily="18" charset="-34"/>
              </a:rPr>
              <a:t>ใบเสร็จการโอนเงิน ( ชื่อ, นามสกุล , ชื่อ</a:t>
            </a:r>
            <a:r>
              <a:rPr lang="th-TH" sz="2800" b="1" dirty="0" err="1" smtClean="0">
                <a:latin typeface="Angsana New" pitchFamily="18" charset="-34"/>
                <a:cs typeface="Angsana New" pitchFamily="18" charset="-34"/>
              </a:rPr>
              <a:t>คอร์ส</a:t>
            </a:r>
            <a:r>
              <a:rPr lang="th-TH" sz="2800" b="1" dirty="0" smtClean="0">
                <a:latin typeface="Angsana New" pitchFamily="18" charset="-34"/>
                <a:cs typeface="Angsana New" pitchFamily="18" charset="-34"/>
              </a:rPr>
              <a:t>)</a:t>
            </a:r>
          </a:p>
          <a:p>
            <a:pPr>
              <a:buNone/>
            </a:pPr>
            <a:r>
              <a:rPr lang="th-TH" sz="2800" b="1" dirty="0" smtClean="0">
                <a:latin typeface="Angsana New" pitchFamily="18" charset="-34"/>
                <a:cs typeface="Angsana New" pitchFamily="18" charset="-34"/>
              </a:rPr>
              <a:t>2. </a:t>
            </a:r>
            <a:r>
              <a:rPr lang="en-US" sz="2800" b="1" dirty="0" smtClean="0">
                <a:latin typeface="Angsana New" pitchFamily="18" charset="-34"/>
                <a:cs typeface="Angsana New" pitchFamily="18" charset="-34"/>
              </a:rPr>
              <a:t>Process </a:t>
            </a:r>
            <a:r>
              <a:rPr lang="th-TH" sz="2800" b="1" dirty="0" smtClean="0">
                <a:latin typeface="Angsana New" pitchFamily="18" charset="-34"/>
                <a:cs typeface="Angsana New" pitchFamily="18" charset="-34"/>
              </a:rPr>
              <a:t>ตรวจสอบชื่อและนามสกุล จากฐานข้อมูล</a:t>
            </a:r>
            <a:r>
              <a:rPr lang="th-TH" sz="2800" b="1" dirty="0" err="1" smtClean="0">
                <a:latin typeface="Angsana New" pitchFamily="18" charset="-34"/>
                <a:cs typeface="Angsana New" pitchFamily="18" charset="-34"/>
              </a:rPr>
              <a:t>คอร์ส</a:t>
            </a:r>
            <a:endParaRPr lang="th-TH" sz="2800" b="1" dirty="0" smtClean="0">
              <a:latin typeface="Angsana New" pitchFamily="18" charset="-34"/>
              <a:cs typeface="Angsana New" pitchFamily="18" charset="-34"/>
            </a:endParaRPr>
          </a:p>
          <a:p>
            <a:pPr>
              <a:buNone/>
            </a:pPr>
            <a:r>
              <a:rPr lang="th-TH" sz="2800" b="1" dirty="0" smtClean="0">
                <a:latin typeface="Angsana New" pitchFamily="18" charset="-34"/>
                <a:cs typeface="Angsana New" pitchFamily="18" charset="-34"/>
              </a:rPr>
              <a:t>3. </a:t>
            </a:r>
            <a:r>
              <a:rPr lang="en-US" sz="2800" b="1" dirty="0" smtClean="0">
                <a:latin typeface="Angsana New" pitchFamily="18" charset="-34"/>
                <a:cs typeface="Angsana New" pitchFamily="18" charset="-34"/>
              </a:rPr>
              <a:t>Process </a:t>
            </a:r>
            <a:r>
              <a:rPr lang="th-TH" sz="2800" b="1" dirty="0" smtClean="0">
                <a:latin typeface="Angsana New" pitchFamily="18" charset="-34"/>
                <a:cs typeface="Angsana New" pitchFamily="18" charset="-34"/>
              </a:rPr>
              <a:t>ตรวจสอบชื่อ</a:t>
            </a:r>
            <a:r>
              <a:rPr lang="th-TH" sz="2800" b="1" dirty="0" err="1" smtClean="0">
                <a:latin typeface="Angsana New" pitchFamily="18" charset="-34"/>
                <a:cs typeface="Angsana New" pitchFamily="18" charset="-34"/>
              </a:rPr>
              <a:t>คอร์ส</a:t>
            </a:r>
            <a:r>
              <a:rPr lang="th-TH" sz="2800" b="1" dirty="0" smtClean="0">
                <a:latin typeface="Angsana New" pitchFamily="18" charset="-34"/>
                <a:cs typeface="Angsana New" pitchFamily="18" charset="-34"/>
              </a:rPr>
              <a:t> จากฐานข้อมูลหนังสือ</a:t>
            </a:r>
          </a:p>
          <a:p>
            <a:pPr>
              <a:buNone/>
            </a:pPr>
            <a:r>
              <a:rPr lang="th-TH" sz="2800" b="1" dirty="0" smtClean="0">
                <a:latin typeface="Angsana New" pitchFamily="18" charset="-34"/>
                <a:cs typeface="Angsana New" pitchFamily="18" charset="-34"/>
              </a:rPr>
              <a:t>	3.1ถ้ามี ส่งหนังสือ</a:t>
            </a:r>
          </a:p>
          <a:p>
            <a:pPr>
              <a:buNone/>
            </a:pPr>
            <a:r>
              <a:rPr lang="th-TH" sz="2800" b="1" dirty="0" smtClean="0">
                <a:latin typeface="Angsana New" pitchFamily="18" charset="-34"/>
                <a:cs typeface="Angsana New" pitchFamily="18" charset="-34"/>
              </a:rPr>
              <a:t>	3.2ถ้าไม่มี </a:t>
            </a:r>
          </a:p>
          <a:p>
            <a:pPr>
              <a:buNone/>
            </a:pPr>
            <a:r>
              <a:rPr lang="th-TH" sz="2800" b="1" dirty="0" smtClean="0">
                <a:latin typeface="Angsana New" pitchFamily="18" charset="-34"/>
                <a:cs typeface="Angsana New" pitchFamily="18" charset="-34"/>
              </a:rPr>
              <a:t>		3.2.1 ตรวจสอบรายชื่อหนังสือที่ขาด</a:t>
            </a:r>
          </a:p>
          <a:p>
            <a:pPr>
              <a:buNone/>
            </a:pPr>
            <a:r>
              <a:rPr lang="th-TH" sz="2800" b="1" dirty="0" smtClean="0">
                <a:latin typeface="Angsana New" pitchFamily="18" charset="-34"/>
                <a:cs typeface="Angsana New" pitchFamily="18" charset="-34"/>
              </a:rPr>
              <a:t>		3.2.2 ส่งรายชื่อหนังสือที่ไม่มีไปที่ระบบสั่งซื้อหนังสือ</a:t>
            </a:r>
          </a:p>
          <a:p>
            <a:pPr>
              <a:buNone/>
            </a:pPr>
            <a:r>
              <a:rPr lang="th-TH" sz="2800" b="1" dirty="0" smtClean="0">
                <a:latin typeface="Angsana New" pitchFamily="18" charset="-34"/>
                <a:cs typeface="Angsana New" pitchFamily="18" charset="-34"/>
              </a:rPr>
              <a:t>4. </a:t>
            </a:r>
            <a:r>
              <a:rPr lang="en-US" sz="2800" b="1" dirty="0" smtClean="0">
                <a:latin typeface="Angsana New" pitchFamily="18" charset="-34"/>
                <a:cs typeface="Angsana New" pitchFamily="18" charset="-34"/>
              </a:rPr>
              <a:t>Output </a:t>
            </a:r>
            <a:r>
              <a:rPr lang="th-TH" sz="2800" b="1" dirty="0" smtClean="0">
                <a:latin typeface="Angsana New" pitchFamily="18" charset="-34"/>
                <a:cs typeface="Angsana New" pitchFamily="18" charset="-34"/>
              </a:rPr>
              <a:t>นักเรียนรับหนังสือ </a:t>
            </a:r>
          </a:p>
          <a:p>
            <a:pPr>
              <a:buNone/>
            </a:pPr>
            <a:endParaRPr lang="en-US" dirty="0"/>
          </a:p>
        </p:txBody>
      </p:sp>
      <p:pic>
        <p:nvPicPr>
          <p:cNvPr id="4" name="Picture 3" descr="tutor-cutu(1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715140" y="4429132"/>
            <a:ext cx="2166942" cy="2166942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solidFill>
            <a:schemeClr val="bg2">
              <a:lumMod val="75000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r>
              <a:rPr lang="en-US" u="sng" dirty="0" smtClean="0"/>
              <a:t>Process6</a:t>
            </a:r>
            <a:r>
              <a:rPr lang="en-US" dirty="0" smtClean="0"/>
              <a:t>  </a:t>
            </a:r>
            <a:r>
              <a:rPr lang="th-TH" dirty="0" smtClean="0"/>
              <a:t>ระบบจัดทำงบการเงิน</a:t>
            </a:r>
            <a:endParaRPr lang="th-TH" dirty="0"/>
          </a:p>
        </p:txBody>
      </p:sp>
      <p:sp>
        <p:nvSpPr>
          <p:cNvPr id="4" name="Rounded Rectangle 9"/>
          <p:cNvSpPr/>
          <p:nvPr/>
        </p:nvSpPr>
        <p:spPr>
          <a:xfrm>
            <a:off x="541740" y="1842146"/>
            <a:ext cx="2000264" cy="114300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b="1" dirty="0" smtClean="0">
                <a:solidFill>
                  <a:schemeClr val="tx1"/>
                </a:solidFill>
              </a:rPr>
              <a:t>ฝ่ายบัญชี </a:t>
            </a:r>
          </a:p>
          <a:p>
            <a:pPr algn="ctr"/>
            <a:r>
              <a:rPr lang="th-TH" b="1" dirty="0" smtClean="0">
                <a:solidFill>
                  <a:schemeClr val="tx1"/>
                </a:solidFill>
              </a:rPr>
              <a:t>ทำงบการเงิน</a:t>
            </a:r>
            <a:endParaRPr lang="th-TH" b="1" dirty="0">
              <a:solidFill>
                <a:schemeClr val="tx1"/>
              </a:solidFill>
            </a:endParaRPr>
          </a:p>
        </p:txBody>
      </p:sp>
      <p:sp>
        <p:nvSpPr>
          <p:cNvPr id="5" name="Rectangle 10"/>
          <p:cNvSpPr/>
          <p:nvPr/>
        </p:nvSpPr>
        <p:spPr>
          <a:xfrm>
            <a:off x="6215074" y="1913584"/>
            <a:ext cx="2286016" cy="571504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sz="2400" b="1" dirty="0" smtClean="0"/>
              <a:t>        ฐานข้อมูลคอร์ส</a:t>
            </a:r>
            <a:endParaRPr lang="th-TH" sz="2400" b="1" dirty="0"/>
          </a:p>
        </p:txBody>
      </p:sp>
      <p:cxnSp>
        <p:nvCxnSpPr>
          <p:cNvPr id="6" name="Straight Arrow Connector 12"/>
          <p:cNvCxnSpPr/>
          <p:nvPr/>
        </p:nvCxnSpPr>
        <p:spPr>
          <a:xfrm flipH="1">
            <a:off x="2699792" y="2129486"/>
            <a:ext cx="3372406" cy="1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Rectangle 14"/>
          <p:cNvSpPr/>
          <p:nvPr/>
        </p:nvSpPr>
        <p:spPr>
          <a:xfrm>
            <a:off x="541740" y="4771104"/>
            <a:ext cx="2302068" cy="571504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sz="2000" b="1" dirty="0" smtClean="0"/>
              <a:t>      </a:t>
            </a:r>
            <a:r>
              <a:rPr lang="th-TH" sz="2000" b="1" dirty="0" smtClean="0"/>
              <a:t>ฐานข้อมูลทางการเงิน</a:t>
            </a:r>
            <a:endParaRPr lang="th-TH" sz="2000" b="1" dirty="0"/>
          </a:p>
        </p:txBody>
      </p:sp>
      <p:cxnSp>
        <p:nvCxnSpPr>
          <p:cNvPr id="8" name="Straight Connector 16"/>
          <p:cNvCxnSpPr/>
          <p:nvPr/>
        </p:nvCxnSpPr>
        <p:spPr>
          <a:xfrm rot="5400000">
            <a:off x="674569" y="5057650"/>
            <a:ext cx="571504" cy="158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" name="Straight Connector 19"/>
          <p:cNvCxnSpPr/>
          <p:nvPr/>
        </p:nvCxnSpPr>
        <p:spPr>
          <a:xfrm rot="5400000">
            <a:off x="6430182" y="2198542"/>
            <a:ext cx="571504" cy="158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" name="Straight Arrow Connector 23"/>
          <p:cNvCxnSpPr/>
          <p:nvPr/>
        </p:nvCxnSpPr>
        <p:spPr>
          <a:xfrm rot="5400000" flipH="1" flipV="1">
            <a:off x="546046" y="3857365"/>
            <a:ext cx="142876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25"/>
          <p:cNvCxnSpPr/>
          <p:nvPr/>
        </p:nvCxnSpPr>
        <p:spPr>
          <a:xfrm rot="5400000">
            <a:off x="1050102" y="3886174"/>
            <a:ext cx="142876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27"/>
          <p:cNvCxnSpPr/>
          <p:nvPr/>
        </p:nvCxnSpPr>
        <p:spPr>
          <a:xfrm>
            <a:off x="2843808" y="5056856"/>
            <a:ext cx="287120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Rounded Rectangle 28"/>
          <p:cNvSpPr/>
          <p:nvPr/>
        </p:nvSpPr>
        <p:spPr>
          <a:xfrm>
            <a:off x="6000760" y="4271038"/>
            <a:ext cx="2428892" cy="128588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b="1" dirty="0" smtClean="0">
                <a:solidFill>
                  <a:schemeClr val="tx1"/>
                </a:solidFill>
              </a:rPr>
              <a:t>ฝ่ายบริหาร</a:t>
            </a:r>
            <a:endParaRPr lang="th-TH" b="1" dirty="0">
              <a:solidFill>
                <a:schemeClr val="tx1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286116" y="2285992"/>
            <a:ext cx="33575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2000" b="1" dirty="0" smtClean="0"/>
              <a:t>รายงานลงทะเบียนคอร์ส</a:t>
            </a:r>
            <a:endParaRPr lang="th-TH" sz="2000" b="1" dirty="0"/>
          </a:p>
        </p:txBody>
      </p:sp>
      <p:sp>
        <p:nvSpPr>
          <p:cNvPr id="16" name="TextBox 15"/>
          <p:cNvSpPr txBox="1"/>
          <p:nvPr/>
        </p:nvSpPr>
        <p:spPr>
          <a:xfrm>
            <a:off x="3571868" y="5214950"/>
            <a:ext cx="18573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2000" b="1" dirty="0" smtClean="0"/>
              <a:t>งบ</a:t>
            </a:r>
            <a:r>
              <a:rPr lang="th-TH" sz="2000" b="1" dirty="0" smtClean="0"/>
              <a:t>รายรับ</a:t>
            </a:r>
            <a:r>
              <a:rPr lang="th-TH" sz="2000" b="1" dirty="0" smtClean="0"/>
              <a:t>,รายจ่าย</a:t>
            </a:r>
            <a:endParaRPr lang="th-TH" sz="2000" b="1" dirty="0"/>
          </a:p>
        </p:txBody>
      </p:sp>
      <p:sp>
        <p:nvSpPr>
          <p:cNvPr id="17" name="TextBox 16"/>
          <p:cNvSpPr txBox="1"/>
          <p:nvPr/>
        </p:nvSpPr>
        <p:spPr>
          <a:xfrm>
            <a:off x="1857356" y="3500438"/>
            <a:ext cx="21431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2000" b="1" dirty="0" smtClean="0"/>
              <a:t>งบรายรับ,รายจ่าย</a:t>
            </a:r>
            <a:endParaRPr lang="en-US" sz="2000" b="1" dirty="0"/>
          </a:p>
        </p:txBody>
      </p:sp>
      <p:sp>
        <p:nvSpPr>
          <p:cNvPr id="18" name="TextBox 17"/>
          <p:cNvSpPr txBox="1"/>
          <p:nvPr/>
        </p:nvSpPr>
        <p:spPr>
          <a:xfrm>
            <a:off x="142844" y="3286124"/>
            <a:ext cx="114300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2000" b="1" dirty="0" smtClean="0"/>
              <a:t>รายงานรายจ่าย</a:t>
            </a:r>
            <a:r>
              <a:rPr lang="th-TH" sz="2000" b="1" dirty="0" smtClean="0"/>
              <a:t>ที่อัพเดทแล้ว</a:t>
            </a:r>
            <a:endParaRPr lang="en-US" sz="2000" b="1" dirty="0"/>
          </a:p>
        </p:txBody>
      </p:sp>
    </p:spTree>
    <p:extLst>
      <p:ext uri="{BB962C8B-B14F-4D97-AF65-F5344CB8AC3E}">
        <p14:creationId xmlns="" xmlns:p14="http://schemas.microsoft.com/office/powerpoint/2010/main" val="1388057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r>
              <a:rPr lang="en-US" b="1" u="sng" dirty="0" smtClean="0">
                <a:solidFill>
                  <a:schemeClr val="tx1"/>
                </a:solidFill>
              </a:rPr>
              <a:t>Pseudo</a:t>
            </a:r>
            <a:r>
              <a:rPr lang="en-US" b="1" u="sng" dirty="0" smtClean="0"/>
              <a:t> </a:t>
            </a:r>
            <a:r>
              <a:rPr lang="en-US" b="1" dirty="0" smtClean="0"/>
              <a:t>Process6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US" sz="2800" b="1" dirty="0" smtClean="0">
                <a:latin typeface="Angsana New" pitchFamily="18" charset="-34"/>
                <a:cs typeface="Angsana New" pitchFamily="18" charset="-34"/>
              </a:rPr>
              <a:t>1. Input </a:t>
            </a:r>
            <a:r>
              <a:rPr lang="th-TH" sz="2800" b="1" dirty="0" smtClean="0">
                <a:latin typeface="Angsana New" pitchFamily="18" charset="-34"/>
                <a:cs typeface="Angsana New" pitchFamily="18" charset="-34"/>
              </a:rPr>
              <a:t>ฐานข้อมูล</a:t>
            </a:r>
            <a:r>
              <a:rPr lang="th-TH" sz="2800" b="1" dirty="0" err="1" smtClean="0">
                <a:latin typeface="Angsana New" pitchFamily="18" charset="-34"/>
                <a:cs typeface="Angsana New" pitchFamily="18" charset="-34"/>
              </a:rPr>
              <a:t>คอร์ส</a:t>
            </a:r>
            <a:r>
              <a:rPr lang="th-TH" sz="2800" b="1" dirty="0" smtClean="0">
                <a:latin typeface="Angsana New" pitchFamily="18" charset="-34"/>
                <a:cs typeface="Angsana New" pitchFamily="18" charset="-34"/>
              </a:rPr>
              <a:t> (ชื่อ</a:t>
            </a:r>
            <a:r>
              <a:rPr lang="th-TH" sz="2800" b="1" dirty="0" err="1" smtClean="0">
                <a:latin typeface="Angsana New" pitchFamily="18" charset="-34"/>
                <a:cs typeface="Angsana New" pitchFamily="18" charset="-34"/>
              </a:rPr>
              <a:t>คอร์ส</a:t>
            </a:r>
            <a:r>
              <a:rPr lang="th-TH" sz="2800" b="1" dirty="0" smtClean="0">
                <a:latin typeface="Angsana New" pitchFamily="18" charset="-34"/>
                <a:cs typeface="Angsana New" pitchFamily="18" charset="-34"/>
              </a:rPr>
              <a:t>, รหัส</a:t>
            </a:r>
            <a:r>
              <a:rPr lang="th-TH" sz="2800" b="1" dirty="0" err="1" smtClean="0">
                <a:latin typeface="Angsana New" pitchFamily="18" charset="-34"/>
                <a:cs typeface="Angsana New" pitchFamily="18" charset="-34"/>
              </a:rPr>
              <a:t>คอร์ส</a:t>
            </a:r>
            <a:r>
              <a:rPr lang="th-TH" sz="2800" b="1" dirty="0" smtClean="0">
                <a:latin typeface="Angsana New" pitchFamily="18" charset="-34"/>
                <a:cs typeface="Angsana New" pitchFamily="18" charset="-34"/>
              </a:rPr>
              <a:t>, จำนวนลงทะเบียน )</a:t>
            </a:r>
          </a:p>
          <a:p>
            <a:pPr>
              <a:buNone/>
            </a:pPr>
            <a:r>
              <a:rPr lang="th-TH" sz="2800" b="1" dirty="0" smtClean="0">
                <a:latin typeface="Angsana New" pitchFamily="18" charset="-34"/>
                <a:cs typeface="Angsana New" pitchFamily="18" charset="-34"/>
              </a:rPr>
              <a:t>2. </a:t>
            </a:r>
            <a:r>
              <a:rPr lang="en-US" sz="2800" b="1" dirty="0" smtClean="0">
                <a:latin typeface="Angsana New" pitchFamily="18" charset="-34"/>
                <a:cs typeface="Angsana New" pitchFamily="18" charset="-34"/>
              </a:rPr>
              <a:t>Input </a:t>
            </a:r>
            <a:r>
              <a:rPr lang="th-TH" sz="2800" b="1" dirty="0" smtClean="0">
                <a:latin typeface="Angsana New" pitchFamily="18" charset="-34"/>
                <a:cs typeface="Angsana New" pitchFamily="18" charset="-34"/>
              </a:rPr>
              <a:t>ฐานข้อมูลงบการเงิน (ชื่อ</a:t>
            </a:r>
            <a:r>
              <a:rPr lang="th-TH" sz="2800" b="1" dirty="0" err="1" smtClean="0">
                <a:latin typeface="Angsana New" pitchFamily="18" charset="-34"/>
                <a:cs typeface="Angsana New" pitchFamily="18" charset="-34"/>
              </a:rPr>
              <a:t>คอร์ส</a:t>
            </a:r>
            <a:r>
              <a:rPr lang="th-TH" sz="2800" b="1" dirty="0" smtClean="0">
                <a:latin typeface="Angsana New" pitchFamily="18" charset="-34"/>
                <a:cs typeface="Angsana New" pitchFamily="18" charset="-34"/>
              </a:rPr>
              <a:t>,จำนวนลงทะเบียน,รายรับ</a:t>
            </a:r>
            <a:r>
              <a:rPr lang="th-TH" sz="2800" b="1" dirty="0" err="1" smtClean="0">
                <a:latin typeface="Angsana New" pitchFamily="18" charset="-34"/>
                <a:cs typeface="Angsana New" pitchFamily="18" charset="-34"/>
              </a:rPr>
              <a:t>คอร์ส</a:t>
            </a:r>
            <a:r>
              <a:rPr lang="th-TH" sz="2800" b="1" dirty="0" smtClean="0">
                <a:latin typeface="Angsana New" pitchFamily="18" charset="-34"/>
                <a:cs typeface="Angsana New" pitchFamily="18" charset="-34"/>
              </a:rPr>
              <a:t>)</a:t>
            </a:r>
          </a:p>
          <a:p>
            <a:pPr>
              <a:buNone/>
            </a:pPr>
            <a:r>
              <a:rPr lang="th-TH" sz="2800" b="1" dirty="0" smtClean="0">
                <a:latin typeface="Angsana New" pitchFamily="18" charset="-34"/>
                <a:cs typeface="Angsana New" pitchFamily="18" charset="-34"/>
              </a:rPr>
              <a:t>3. </a:t>
            </a:r>
            <a:r>
              <a:rPr lang="en-US" sz="2800" b="1" dirty="0" smtClean="0">
                <a:latin typeface="Angsana New" pitchFamily="18" charset="-34"/>
                <a:cs typeface="Angsana New" pitchFamily="18" charset="-34"/>
              </a:rPr>
              <a:t>Process </a:t>
            </a:r>
            <a:r>
              <a:rPr lang="th-TH" sz="2800" b="1" dirty="0" smtClean="0">
                <a:latin typeface="Angsana New" pitchFamily="18" charset="-34"/>
                <a:cs typeface="Angsana New" pitchFamily="18" charset="-34"/>
              </a:rPr>
              <a:t>ฝ่ายบัญชีจัดทำงบการเงินจากข้อมูลข้อ 1 และ 2</a:t>
            </a:r>
          </a:p>
          <a:p>
            <a:pPr>
              <a:buNone/>
            </a:pPr>
            <a:r>
              <a:rPr lang="th-TH" sz="2800" b="1" dirty="0" smtClean="0">
                <a:latin typeface="Angsana New" pitchFamily="18" charset="-34"/>
                <a:cs typeface="Angsana New" pitchFamily="18" charset="-34"/>
              </a:rPr>
              <a:t>	3.1 ตรวจสอบยอดรวมรายรับทั้งหมด</a:t>
            </a:r>
          </a:p>
          <a:p>
            <a:pPr>
              <a:buNone/>
            </a:pPr>
            <a:r>
              <a:rPr lang="th-TH" sz="2800" b="1" dirty="0" smtClean="0">
                <a:latin typeface="Angsana New" pitchFamily="18" charset="-34"/>
                <a:cs typeface="Angsana New" pitchFamily="18" charset="-34"/>
              </a:rPr>
              <a:t>	3.2 ตรวจสอบข้อมูลรายรับ-รายจ่าย ที่อัพเดทแล้ว</a:t>
            </a:r>
          </a:p>
          <a:p>
            <a:pPr>
              <a:buNone/>
            </a:pPr>
            <a:r>
              <a:rPr lang="th-TH" sz="2800" b="1" dirty="0" smtClean="0">
                <a:latin typeface="Angsana New" pitchFamily="18" charset="-34"/>
                <a:cs typeface="Angsana New" pitchFamily="18" charset="-34"/>
              </a:rPr>
              <a:t>	3.3 ฝ่ายบัญชีส่งข้อมูลรายรับ-รายจ่ายที่จัดทำเสร็จแล้วเก็บไว้ในฐานข้อมูลงบการเงิน</a:t>
            </a:r>
          </a:p>
          <a:p>
            <a:pPr>
              <a:buNone/>
            </a:pPr>
            <a:r>
              <a:rPr lang="th-TH" sz="2800" b="1" dirty="0" smtClean="0">
                <a:latin typeface="Angsana New" pitchFamily="18" charset="-34"/>
                <a:cs typeface="Angsana New" pitchFamily="18" charset="-34"/>
              </a:rPr>
              <a:t>4.</a:t>
            </a:r>
            <a:r>
              <a:rPr lang="en-US" sz="2800" b="1" dirty="0" smtClean="0">
                <a:latin typeface="Angsana New" pitchFamily="18" charset="-34"/>
                <a:cs typeface="Angsana New" pitchFamily="18" charset="-34"/>
              </a:rPr>
              <a:t>Output </a:t>
            </a:r>
            <a:r>
              <a:rPr lang="th-TH" sz="2800" b="1" dirty="0" smtClean="0">
                <a:latin typeface="Angsana New" pitchFamily="18" charset="-34"/>
                <a:cs typeface="Angsana New" pitchFamily="18" charset="-34"/>
              </a:rPr>
              <a:t>ข้อมูลรายรับ-รายจ่ายที่ได้จัดทำเสร็จแล้ว นำเสนอฝ่ายบริหาร</a:t>
            </a:r>
            <a:endParaRPr lang="en-US" sz="2800" b="1" dirty="0">
              <a:latin typeface="Angsana New" pitchFamily="18" charset="-34"/>
              <a:cs typeface="Angsana New" pitchFamily="18" charset="-34"/>
            </a:endParaRPr>
          </a:p>
        </p:txBody>
      </p:sp>
      <p:pic>
        <p:nvPicPr>
          <p:cNvPr id="4" name="Picture 3" descr="4137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929454" y="5500702"/>
            <a:ext cx="1647832" cy="1093385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r>
              <a:rPr lang="en-US" u="sng" dirty="0" smtClean="0"/>
              <a:t>Process7</a:t>
            </a:r>
            <a:r>
              <a:rPr lang="en-US" dirty="0" smtClean="0"/>
              <a:t> </a:t>
            </a:r>
            <a:r>
              <a:rPr lang="th-TH" dirty="0" smtClean="0"/>
              <a:t>สั่งซื้อหนังสือ</a:t>
            </a:r>
            <a:endParaRPr lang="en-US" dirty="0"/>
          </a:p>
        </p:txBody>
      </p:sp>
      <p:sp>
        <p:nvSpPr>
          <p:cNvPr id="3" name="Rounded Rectangle 2"/>
          <p:cNvSpPr/>
          <p:nvPr/>
        </p:nvSpPr>
        <p:spPr>
          <a:xfrm>
            <a:off x="500034" y="1714488"/>
            <a:ext cx="1928826" cy="107157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3200" b="1" dirty="0" smtClean="0">
                <a:solidFill>
                  <a:schemeClr val="tx1"/>
                </a:solidFill>
              </a:rPr>
              <a:t>ฝ่ายบริหาร</a:t>
            </a:r>
            <a:endParaRPr lang="en-US" sz="3200" b="1" dirty="0">
              <a:solidFill>
                <a:schemeClr val="tx1"/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7286644" y="4929198"/>
            <a:ext cx="1643074" cy="857256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b="1" dirty="0" smtClean="0">
                <a:solidFill>
                  <a:schemeClr val="tx1"/>
                </a:solidFill>
              </a:rPr>
              <a:t>โรงพิมพ์</a:t>
            </a:r>
            <a:endParaRPr lang="en-US" b="1" dirty="0">
              <a:solidFill>
                <a:schemeClr val="tx1"/>
              </a:solidFill>
            </a:endParaRPr>
          </a:p>
        </p:txBody>
      </p:sp>
      <p:cxnSp>
        <p:nvCxnSpPr>
          <p:cNvPr id="6" name="Straight Arrow Connector 5"/>
          <p:cNvCxnSpPr/>
          <p:nvPr/>
        </p:nvCxnSpPr>
        <p:spPr>
          <a:xfrm rot="5400000">
            <a:off x="536150" y="3821512"/>
            <a:ext cx="1785950" cy="79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Rounded Rectangle 6"/>
          <p:cNvSpPr/>
          <p:nvPr/>
        </p:nvSpPr>
        <p:spPr>
          <a:xfrm>
            <a:off x="642910" y="4929198"/>
            <a:ext cx="2286016" cy="928694"/>
          </a:xfrm>
          <a:prstGeom prst="round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b="1" dirty="0" smtClean="0">
                <a:solidFill>
                  <a:schemeClr val="tx1"/>
                </a:solidFill>
              </a:rPr>
              <a:t>ระบบสั่งซื้อหนังสือ</a:t>
            </a:r>
            <a:endParaRPr lang="en-US" b="1" dirty="0">
              <a:solidFill>
                <a:schemeClr val="tx1"/>
              </a:solidFill>
            </a:endParaRPr>
          </a:p>
        </p:txBody>
      </p:sp>
      <p:cxnSp>
        <p:nvCxnSpPr>
          <p:cNvPr id="15" name="Straight Arrow Connector 14"/>
          <p:cNvCxnSpPr/>
          <p:nvPr/>
        </p:nvCxnSpPr>
        <p:spPr>
          <a:xfrm rot="10800000">
            <a:off x="3000364" y="5572140"/>
            <a:ext cx="4143404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/>
          <p:cNvCxnSpPr/>
          <p:nvPr/>
        </p:nvCxnSpPr>
        <p:spPr>
          <a:xfrm>
            <a:off x="3071802" y="5286388"/>
            <a:ext cx="4000528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Rectangle 21"/>
          <p:cNvSpPr/>
          <p:nvPr/>
        </p:nvSpPr>
        <p:spPr>
          <a:xfrm>
            <a:off x="4000496" y="3857628"/>
            <a:ext cx="1857388" cy="64294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sz="2000" b="1" dirty="0" smtClean="0"/>
              <a:t>      ฐานข้อมูลหนังสือ</a:t>
            </a:r>
            <a:endParaRPr lang="en-US" sz="2000" b="1" dirty="0"/>
          </a:p>
        </p:txBody>
      </p:sp>
      <p:sp>
        <p:nvSpPr>
          <p:cNvPr id="24" name="TextBox 23"/>
          <p:cNvSpPr txBox="1"/>
          <p:nvPr/>
        </p:nvSpPr>
        <p:spPr>
          <a:xfrm>
            <a:off x="1428728" y="2928934"/>
            <a:ext cx="228601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2000" b="1" dirty="0" smtClean="0"/>
              <a:t>รายการหนังสือที่ต้องการ</a:t>
            </a:r>
            <a:endParaRPr lang="en-US" sz="2000" b="1" dirty="0"/>
          </a:p>
        </p:txBody>
      </p:sp>
      <p:cxnSp>
        <p:nvCxnSpPr>
          <p:cNvPr id="31" name="Straight Arrow Connector 30"/>
          <p:cNvCxnSpPr/>
          <p:nvPr/>
        </p:nvCxnSpPr>
        <p:spPr>
          <a:xfrm>
            <a:off x="2000232" y="4143380"/>
            <a:ext cx="1643074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Arrow Connector 32"/>
          <p:cNvCxnSpPr/>
          <p:nvPr/>
        </p:nvCxnSpPr>
        <p:spPr>
          <a:xfrm rot="5400000">
            <a:off x="1893869" y="4606933"/>
            <a:ext cx="500066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TextBox 34"/>
          <p:cNvSpPr txBox="1"/>
          <p:nvPr/>
        </p:nvSpPr>
        <p:spPr>
          <a:xfrm>
            <a:off x="2643174" y="4357694"/>
            <a:ext cx="164307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2000" b="1" dirty="0" smtClean="0"/>
              <a:t>รายงานหนังสือ</a:t>
            </a:r>
            <a:endParaRPr lang="th-TH" sz="2000" b="1" dirty="0" smtClean="0"/>
          </a:p>
        </p:txBody>
      </p:sp>
      <p:sp>
        <p:nvSpPr>
          <p:cNvPr id="36" name="TextBox 35"/>
          <p:cNvSpPr txBox="1"/>
          <p:nvPr/>
        </p:nvSpPr>
        <p:spPr>
          <a:xfrm>
            <a:off x="2143108" y="3714752"/>
            <a:ext cx="20002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2000" b="1" dirty="0" smtClean="0"/>
              <a:t>รายการหนังสือใหม่</a:t>
            </a:r>
            <a:endParaRPr lang="en-US" sz="2000" b="1" dirty="0"/>
          </a:p>
        </p:txBody>
      </p:sp>
      <p:sp>
        <p:nvSpPr>
          <p:cNvPr id="37" name="TextBox 36"/>
          <p:cNvSpPr txBox="1"/>
          <p:nvPr/>
        </p:nvSpPr>
        <p:spPr>
          <a:xfrm>
            <a:off x="4929190" y="4857760"/>
            <a:ext cx="15001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2000" b="1" dirty="0" smtClean="0"/>
              <a:t>ใบสั่งซื้อหนังสือ</a:t>
            </a:r>
            <a:endParaRPr lang="en-US" sz="2000" b="1" dirty="0"/>
          </a:p>
        </p:txBody>
      </p:sp>
      <p:sp>
        <p:nvSpPr>
          <p:cNvPr id="38" name="TextBox 37"/>
          <p:cNvSpPr txBox="1"/>
          <p:nvPr/>
        </p:nvSpPr>
        <p:spPr>
          <a:xfrm>
            <a:off x="4071934" y="5643578"/>
            <a:ext cx="20002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2000" b="1" dirty="0" smtClean="0"/>
              <a:t>ใบส่งสินค้า</a:t>
            </a:r>
            <a:endParaRPr lang="en-US" sz="2000" b="1" dirty="0"/>
          </a:p>
        </p:txBody>
      </p:sp>
      <p:cxnSp>
        <p:nvCxnSpPr>
          <p:cNvPr id="41" name="Straight Connector 40"/>
          <p:cNvCxnSpPr>
            <a:endCxn id="35" idx="0"/>
          </p:cNvCxnSpPr>
          <p:nvPr/>
        </p:nvCxnSpPr>
        <p:spPr>
          <a:xfrm>
            <a:off x="2143108" y="4357694"/>
            <a:ext cx="1321603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/>
          <p:cNvCxnSpPr/>
          <p:nvPr/>
        </p:nvCxnSpPr>
        <p:spPr>
          <a:xfrm rot="5400000">
            <a:off x="1643042" y="4500570"/>
            <a:ext cx="71438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Arrow Connector 48"/>
          <p:cNvCxnSpPr/>
          <p:nvPr/>
        </p:nvCxnSpPr>
        <p:spPr>
          <a:xfrm rot="5400000">
            <a:off x="6987985" y="4397391"/>
            <a:ext cx="930258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Rounded Rectangle 54"/>
          <p:cNvSpPr/>
          <p:nvPr/>
        </p:nvSpPr>
        <p:spPr>
          <a:xfrm>
            <a:off x="6357950" y="3071810"/>
            <a:ext cx="1357322" cy="7143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b="1" dirty="0" smtClean="0">
                <a:solidFill>
                  <a:schemeClr val="tx1"/>
                </a:solidFill>
              </a:rPr>
              <a:t>ฝ่ายบัญชี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7500958" y="4143380"/>
            <a:ext cx="228601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2000" b="1" dirty="0" smtClean="0"/>
              <a:t>ข้อมูลการจ่ายเงิน</a:t>
            </a:r>
            <a:endParaRPr lang="en-US" sz="2000" b="1" dirty="0"/>
          </a:p>
        </p:txBody>
      </p:sp>
      <p:cxnSp>
        <p:nvCxnSpPr>
          <p:cNvPr id="58" name="Straight Arrow Connector 57"/>
          <p:cNvCxnSpPr/>
          <p:nvPr/>
        </p:nvCxnSpPr>
        <p:spPr>
          <a:xfrm rot="5400000" flipH="1" flipV="1">
            <a:off x="6858810" y="2643182"/>
            <a:ext cx="713586" cy="79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Rectangle 60"/>
          <p:cNvSpPr/>
          <p:nvPr/>
        </p:nvSpPr>
        <p:spPr>
          <a:xfrm>
            <a:off x="6286512" y="1571612"/>
            <a:ext cx="2286016" cy="64294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sz="2000" b="1" dirty="0" smtClean="0"/>
              <a:t>       ฐานข้อมูลทางการเงิน</a:t>
            </a:r>
            <a:endParaRPr lang="en-US" sz="2000" b="1" dirty="0"/>
          </a:p>
        </p:txBody>
      </p:sp>
      <p:cxnSp>
        <p:nvCxnSpPr>
          <p:cNvPr id="63" name="Straight Connector 62"/>
          <p:cNvCxnSpPr/>
          <p:nvPr/>
        </p:nvCxnSpPr>
        <p:spPr>
          <a:xfrm rot="5400000" flipH="1" flipV="1">
            <a:off x="6429388" y="1928802"/>
            <a:ext cx="571504" cy="158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5" name="Straight Connector 64"/>
          <p:cNvCxnSpPr/>
          <p:nvPr/>
        </p:nvCxnSpPr>
        <p:spPr>
          <a:xfrm rot="5400000" flipH="1" flipV="1">
            <a:off x="4036215" y="4179099"/>
            <a:ext cx="642942" cy="158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0" name="Straight Arrow Connector 69"/>
          <p:cNvCxnSpPr/>
          <p:nvPr/>
        </p:nvCxnSpPr>
        <p:spPr>
          <a:xfrm rot="10800000">
            <a:off x="2571736" y="2143116"/>
            <a:ext cx="1928826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TextBox 70"/>
          <p:cNvSpPr txBox="1"/>
          <p:nvPr/>
        </p:nvSpPr>
        <p:spPr>
          <a:xfrm>
            <a:off x="2643174" y="2214554"/>
            <a:ext cx="207170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2000" b="1" dirty="0" smtClean="0"/>
              <a:t>รายงานหนังสือ</a:t>
            </a:r>
            <a:endParaRPr lang="en-US" sz="2000" b="1" dirty="0"/>
          </a:p>
        </p:txBody>
      </p:sp>
      <p:sp>
        <p:nvSpPr>
          <p:cNvPr id="79" name="TextBox 78"/>
          <p:cNvSpPr txBox="1"/>
          <p:nvPr/>
        </p:nvSpPr>
        <p:spPr>
          <a:xfrm>
            <a:off x="7286644" y="2428868"/>
            <a:ext cx="164307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2000" b="1" dirty="0" smtClean="0"/>
              <a:t>รายจ่าย</a:t>
            </a:r>
            <a:endParaRPr lang="en-US" sz="2000" b="1" dirty="0"/>
          </a:p>
        </p:txBody>
      </p:sp>
      <p:cxnSp>
        <p:nvCxnSpPr>
          <p:cNvPr id="84" name="Straight Connector 83"/>
          <p:cNvCxnSpPr/>
          <p:nvPr/>
        </p:nvCxnSpPr>
        <p:spPr>
          <a:xfrm rot="5400000">
            <a:off x="3678231" y="2964653"/>
            <a:ext cx="1643868" cy="79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Arrow Connector 38"/>
          <p:cNvCxnSpPr/>
          <p:nvPr/>
        </p:nvCxnSpPr>
        <p:spPr>
          <a:xfrm rot="5400000" flipH="1" flipV="1">
            <a:off x="6517010" y="4580334"/>
            <a:ext cx="1152128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/>
          <p:cNvCxnSpPr/>
          <p:nvPr/>
        </p:nvCxnSpPr>
        <p:spPr>
          <a:xfrm>
            <a:off x="7092280" y="5157192"/>
            <a:ext cx="21602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TextBox 44"/>
          <p:cNvSpPr txBox="1"/>
          <p:nvPr/>
        </p:nvSpPr>
        <p:spPr>
          <a:xfrm>
            <a:off x="6228184" y="4221088"/>
            <a:ext cx="10801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2000" b="1" dirty="0" smtClean="0"/>
              <a:t>ใบแจ้งหนี้</a:t>
            </a:r>
            <a:endParaRPr lang="th-TH" sz="2000" b="1" dirty="0"/>
          </a:p>
        </p:txBody>
      </p:sp>
      <p:cxnSp>
        <p:nvCxnSpPr>
          <p:cNvPr id="47" name="Straight Arrow Connector 46"/>
          <p:cNvCxnSpPr/>
          <p:nvPr/>
        </p:nvCxnSpPr>
        <p:spPr>
          <a:xfrm rot="10800000">
            <a:off x="2627784" y="1988840"/>
            <a:ext cx="3456384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TextBox 47"/>
          <p:cNvSpPr txBox="1"/>
          <p:nvPr/>
        </p:nvSpPr>
        <p:spPr>
          <a:xfrm>
            <a:off x="3347864" y="1700808"/>
            <a:ext cx="155363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2000" b="1" dirty="0" smtClean="0"/>
              <a:t>งบรายรับ,รายจ่าย</a:t>
            </a:r>
            <a:endParaRPr lang="th-TH" sz="2000" b="1" dirty="0"/>
          </a:p>
        </p:txBody>
      </p:sp>
      <p:cxnSp>
        <p:nvCxnSpPr>
          <p:cNvPr id="50" name="Straight Arrow Connector 49"/>
          <p:cNvCxnSpPr/>
          <p:nvPr/>
        </p:nvCxnSpPr>
        <p:spPr>
          <a:xfrm flipV="1">
            <a:off x="5500694" y="3357562"/>
            <a:ext cx="714380" cy="50006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TextBox 50"/>
          <p:cNvSpPr txBox="1"/>
          <p:nvPr/>
        </p:nvSpPr>
        <p:spPr>
          <a:xfrm>
            <a:off x="4714876" y="3143248"/>
            <a:ext cx="135732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600" b="1" dirty="0" smtClean="0"/>
              <a:t>รายการหนังสือใหม่</a:t>
            </a:r>
            <a:endParaRPr lang="th-TH" sz="16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accent6">
              <a:lumMod val="75000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r>
              <a:rPr lang="en-US" b="1" u="sng" dirty="0" smtClean="0">
                <a:solidFill>
                  <a:schemeClr val="tx1"/>
                </a:solidFill>
              </a:rPr>
              <a:t>Pseudo </a:t>
            </a:r>
            <a:r>
              <a:rPr lang="en-US" b="1" dirty="0" smtClean="0"/>
              <a:t>Process7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>
              <a:buNone/>
            </a:pPr>
            <a:r>
              <a:rPr lang="en-US" sz="2800" b="1" dirty="0" smtClean="0">
                <a:latin typeface="Angsana New" pitchFamily="18" charset="-34"/>
                <a:cs typeface="Angsana New" pitchFamily="18" charset="-34"/>
              </a:rPr>
              <a:t>1.input </a:t>
            </a:r>
            <a:r>
              <a:rPr lang="th-TH" sz="2800" b="1" dirty="0" smtClean="0">
                <a:latin typeface="Angsana New" pitchFamily="18" charset="-34"/>
                <a:cs typeface="Angsana New" pitchFamily="18" charset="-34"/>
              </a:rPr>
              <a:t>รายการหนังสือที่ต้องการจากฝ่ายบริหาร(ชื่อหนังสือ,จำนวนที่สั่งซื้อ)</a:t>
            </a:r>
          </a:p>
          <a:p>
            <a:pPr>
              <a:buNone/>
            </a:pPr>
            <a:r>
              <a:rPr lang="th-TH" sz="2800" b="1" dirty="0" smtClean="0">
                <a:latin typeface="Angsana New" pitchFamily="18" charset="-34"/>
                <a:cs typeface="Angsana New" pitchFamily="18" charset="-34"/>
              </a:rPr>
              <a:t>2.</a:t>
            </a:r>
            <a:r>
              <a:rPr lang="en-US" sz="2800" b="1" dirty="0" smtClean="0">
                <a:latin typeface="Angsana New" pitchFamily="18" charset="-34"/>
                <a:cs typeface="Angsana New" pitchFamily="18" charset="-34"/>
              </a:rPr>
              <a:t>Process </a:t>
            </a:r>
            <a:r>
              <a:rPr lang="th-TH" sz="2800" b="1" dirty="0" smtClean="0">
                <a:latin typeface="Angsana New" pitchFamily="18" charset="-34"/>
                <a:cs typeface="Angsana New" pitchFamily="18" charset="-34"/>
              </a:rPr>
              <a:t>ระบบสั่งซื้อหนังสือโดยพิจารณาข้อมูลจากข้อ1</a:t>
            </a:r>
          </a:p>
          <a:p>
            <a:pPr>
              <a:buNone/>
            </a:pPr>
            <a:r>
              <a:rPr lang="th-TH" sz="2800" b="1" dirty="0" smtClean="0">
                <a:latin typeface="Angsana New" pitchFamily="18" charset="-34"/>
                <a:cs typeface="Angsana New" pitchFamily="18" charset="-34"/>
              </a:rPr>
              <a:t>	2.1 </a:t>
            </a:r>
            <a:r>
              <a:rPr lang="en-US" sz="2800" b="1" dirty="0" smtClean="0">
                <a:latin typeface="Angsana New" pitchFamily="18" charset="-34"/>
                <a:cs typeface="Angsana New" pitchFamily="18" charset="-34"/>
              </a:rPr>
              <a:t>Read/update </a:t>
            </a:r>
            <a:r>
              <a:rPr lang="th-TH" sz="2800" b="1" dirty="0" smtClean="0">
                <a:latin typeface="Angsana New" pitchFamily="18" charset="-34"/>
                <a:cs typeface="Angsana New" pitchFamily="18" charset="-34"/>
              </a:rPr>
              <a:t>ฐานข้อมูลหนังสือ</a:t>
            </a:r>
          </a:p>
          <a:p>
            <a:pPr>
              <a:buNone/>
            </a:pPr>
            <a:r>
              <a:rPr lang="th-TH" sz="2800" b="1" dirty="0" smtClean="0">
                <a:latin typeface="Angsana New" pitchFamily="18" charset="-34"/>
                <a:cs typeface="Angsana New" pitchFamily="18" charset="-34"/>
              </a:rPr>
              <a:t>		2.1.1 ตรวจสอบรหัสหนังสือ</a:t>
            </a:r>
          </a:p>
          <a:p>
            <a:pPr>
              <a:buNone/>
            </a:pPr>
            <a:r>
              <a:rPr lang="th-TH" sz="2800" b="1" dirty="0" smtClean="0">
                <a:latin typeface="Angsana New" pitchFamily="18" charset="-34"/>
                <a:cs typeface="Angsana New" pitchFamily="18" charset="-34"/>
              </a:rPr>
              <a:t>			2.1.1.1ถ้าเป็นหนังสือเล่มเก่า ใช้รหัสเดิม</a:t>
            </a:r>
          </a:p>
          <a:p>
            <a:pPr>
              <a:buNone/>
            </a:pPr>
            <a:r>
              <a:rPr lang="th-TH" sz="2800" b="1" dirty="0" smtClean="0">
                <a:latin typeface="Angsana New" pitchFamily="18" charset="-34"/>
                <a:cs typeface="Angsana New" pitchFamily="18" charset="-34"/>
              </a:rPr>
              <a:t>			2.1.1.2ถ้าเป็นหนังสือเล่มใหม่ ใช้รหัสใหม่</a:t>
            </a:r>
          </a:p>
          <a:p>
            <a:pPr>
              <a:buNone/>
            </a:pPr>
            <a:r>
              <a:rPr lang="th-TH" sz="2800" b="1" dirty="0" smtClean="0">
                <a:latin typeface="Angsana New" pitchFamily="18" charset="-34"/>
                <a:cs typeface="Angsana New" pitchFamily="18" charset="-34"/>
              </a:rPr>
              <a:t>		2.1.2 จัดเก็บจำนวนหนังสือ</a:t>
            </a:r>
          </a:p>
          <a:p>
            <a:pPr>
              <a:buNone/>
            </a:pPr>
            <a:r>
              <a:rPr lang="th-TH" sz="2800" b="1" dirty="0" smtClean="0">
                <a:latin typeface="Angsana New" pitchFamily="18" charset="-34"/>
                <a:cs typeface="Angsana New" pitchFamily="18" charset="-34"/>
              </a:rPr>
              <a:t>		2.1.3 ตรวจสอบหนังสือที่ซื้อกลับมา</a:t>
            </a:r>
          </a:p>
          <a:p>
            <a:pPr>
              <a:buNone/>
            </a:pPr>
            <a:r>
              <a:rPr lang="th-TH" sz="2800" b="1" dirty="0" smtClean="0">
                <a:latin typeface="Angsana New" pitchFamily="18" charset="-34"/>
                <a:cs typeface="Angsana New" pitchFamily="18" charset="-34"/>
              </a:rPr>
              <a:t>			2.1.3.1 หนังสือที่มาครบ จัดส่งหนังสือให้ฝ่ายบริหาร</a:t>
            </a:r>
          </a:p>
          <a:p>
            <a:pPr>
              <a:buNone/>
            </a:pPr>
            <a:r>
              <a:rPr lang="th-TH" sz="2800" b="1" dirty="0" smtClean="0">
                <a:latin typeface="Angsana New" pitchFamily="18" charset="-34"/>
                <a:cs typeface="Angsana New" pitchFamily="18" charset="-34"/>
              </a:rPr>
              <a:t>			2.1.3.2 หนังสือมาไม่ครบ ส่งรายงานให้ฝ่ายบริหาร			</a:t>
            </a:r>
          </a:p>
          <a:p>
            <a:pPr>
              <a:buNone/>
            </a:pPr>
            <a:endParaRPr lang="en-US" sz="2800" b="1" dirty="0">
              <a:latin typeface="Angsana New" pitchFamily="18" charset="-34"/>
              <a:cs typeface="Angsana New" pitchFamily="18" charset="-34"/>
            </a:endParaRPr>
          </a:p>
        </p:txBody>
      </p:sp>
      <p:pic>
        <p:nvPicPr>
          <p:cNvPr id="4" name="Picture 3" descr="1288355597_133004673_1-NEED-A-MATH-TUTOR-IN-BROWARD-Davie-Pembroke-Pines-Miramar-Plantation-FL-Pembroke-Pines-Plantation-Davie-Miramar-128835559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379510" y="4605335"/>
            <a:ext cx="1764490" cy="2252665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accent6">
              <a:lumMod val="75000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r>
              <a:rPr lang="en-US" b="1" u="sng" dirty="0" smtClean="0">
                <a:solidFill>
                  <a:schemeClr val="tx1"/>
                </a:solidFill>
              </a:rPr>
              <a:t>Pseudo</a:t>
            </a:r>
            <a:r>
              <a:rPr lang="en-US" b="1" dirty="0" smtClean="0"/>
              <a:t> Process7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th-TH" b="1" dirty="0" smtClean="0">
                <a:latin typeface="Angsana New" pitchFamily="18" charset="-34"/>
                <a:cs typeface="Angsana New" pitchFamily="18" charset="-34"/>
              </a:rPr>
              <a:t>3.</a:t>
            </a:r>
            <a:r>
              <a:rPr lang="en-US" b="1" dirty="0" smtClean="0">
                <a:latin typeface="Angsana New" pitchFamily="18" charset="-34"/>
                <a:cs typeface="Angsana New" pitchFamily="18" charset="-34"/>
              </a:rPr>
              <a:t>Output </a:t>
            </a:r>
            <a:r>
              <a:rPr lang="th-TH" b="1" dirty="0" smtClean="0">
                <a:latin typeface="Angsana New" pitchFamily="18" charset="-34"/>
                <a:cs typeface="Angsana New" pitchFamily="18" charset="-34"/>
              </a:rPr>
              <a:t>ใบสั่งซื้อหนังสือให้แก่โรงพิมพ์</a:t>
            </a:r>
          </a:p>
          <a:p>
            <a:pPr>
              <a:buNone/>
            </a:pPr>
            <a:r>
              <a:rPr lang="th-TH" b="1" dirty="0" smtClean="0">
                <a:latin typeface="Angsana New" pitchFamily="18" charset="-34"/>
                <a:cs typeface="Angsana New" pitchFamily="18" charset="-34"/>
              </a:rPr>
              <a:t>4.</a:t>
            </a:r>
            <a:r>
              <a:rPr lang="en-US" b="1" dirty="0" smtClean="0">
                <a:latin typeface="Angsana New" pitchFamily="18" charset="-34"/>
                <a:cs typeface="Angsana New" pitchFamily="18" charset="-34"/>
              </a:rPr>
              <a:t>Read </a:t>
            </a:r>
            <a:r>
              <a:rPr lang="th-TH" b="1" dirty="0" smtClean="0">
                <a:latin typeface="Angsana New" pitchFamily="18" charset="-34"/>
                <a:cs typeface="Angsana New" pitchFamily="18" charset="-34"/>
              </a:rPr>
              <a:t>ฐานข้อมูลทางการเงิน(รายจ่ายค่าหนังสือ)</a:t>
            </a:r>
          </a:p>
          <a:p>
            <a:pPr>
              <a:buNone/>
            </a:pPr>
            <a:r>
              <a:rPr lang="th-TH" b="1" dirty="0" smtClean="0">
                <a:latin typeface="Angsana New" pitchFamily="18" charset="-34"/>
                <a:cs typeface="Angsana New" pitchFamily="18" charset="-34"/>
              </a:rPr>
              <a:t>5.ฝ่ายบัญชีจะทำการคำนวณรายจ่าย</a:t>
            </a:r>
          </a:p>
          <a:p>
            <a:pPr>
              <a:buNone/>
            </a:pPr>
            <a:r>
              <a:rPr lang="th-TH" b="1" dirty="0" smtClean="0">
                <a:latin typeface="Angsana New" pitchFamily="18" charset="-34"/>
                <a:cs typeface="Angsana New" pitchFamily="18" charset="-34"/>
              </a:rPr>
              <a:t>	5.1 โรงพิมพ์ส่งค่าหนังสือให้แก่ฝ่ายบัญชี</a:t>
            </a:r>
          </a:p>
          <a:p>
            <a:pPr>
              <a:buNone/>
            </a:pPr>
            <a:r>
              <a:rPr lang="th-TH" b="1" dirty="0" smtClean="0">
                <a:latin typeface="Angsana New" pitchFamily="18" charset="-34"/>
                <a:cs typeface="Angsana New" pitchFamily="18" charset="-34"/>
              </a:rPr>
              <a:t>		5.1.1ถ้าฝ่ายบัญชีได้รับ ชำระค่าหนังสือ</a:t>
            </a:r>
          </a:p>
          <a:p>
            <a:pPr>
              <a:buNone/>
            </a:pPr>
            <a:r>
              <a:rPr lang="th-TH" b="1" dirty="0" smtClean="0">
                <a:latin typeface="Angsana New" pitchFamily="18" charset="-34"/>
                <a:cs typeface="Angsana New" pitchFamily="18" charset="-34"/>
              </a:rPr>
              <a:t>		5.1.2ถ้าฝ่ายบัญชีไม่ได้รับ ติดต่อโรงพิมพ์เพื่อสอบถามราคา</a:t>
            </a:r>
          </a:p>
          <a:p>
            <a:pPr>
              <a:buNone/>
            </a:pPr>
            <a:r>
              <a:rPr lang="th-TH" b="1" dirty="0" smtClean="0">
                <a:latin typeface="Angsana New" pitchFamily="18" charset="-34"/>
                <a:cs typeface="Angsana New" pitchFamily="18" charset="-34"/>
              </a:rPr>
              <a:t>6.</a:t>
            </a:r>
            <a:r>
              <a:rPr lang="en-US" b="1" dirty="0" smtClean="0">
                <a:latin typeface="Angsana New" pitchFamily="18" charset="-34"/>
                <a:cs typeface="Angsana New" pitchFamily="18" charset="-34"/>
              </a:rPr>
              <a:t>Output </a:t>
            </a:r>
            <a:r>
              <a:rPr lang="th-TH" b="1" dirty="0" smtClean="0">
                <a:latin typeface="Angsana New" pitchFamily="18" charset="-34"/>
                <a:cs typeface="Angsana New" pitchFamily="18" charset="-34"/>
              </a:rPr>
              <a:t>ออกรายงานให้แก่ฝ่ายบริหาร</a:t>
            </a:r>
            <a:endParaRPr lang="en-US" b="1" dirty="0"/>
          </a:p>
        </p:txBody>
      </p:sp>
      <p:pic>
        <p:nvPicPr>
          <p:cNvPr id="4" name="Picture 3" descr="4137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715140" y="5357826"/>
            <a:ext cx="1790708" cy="1188187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สี่เหลี่ยมผืนผ้า 6"/>
          <p:cNvSpPr/>
          <p:nvPr/>
        </p:nvSpPr>
        <p:spPr>
          <a:xfrm>
            <a:off x="2987824" y="2492896"/>
            <a:ext cx="2880320" cy="1584176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6600" b="1" dirty="0" err="1" smtClean="0">
                <a:solidFill>
                  <a:schemeClr val="tx1"/>
                </a:solidFill>
              </a:rPr>
              <a:t>ติวเตอร์</a:t>
            </a:r>
            <a:endParaRPr lang="th-TH" sz="6600" b="1" dirty="0">
              <a:solidFill>
                <a:schemeClr val="tx1"/>
              </a:solidFill>
            </a:endParaRPr>
          </a:p>
        </p:txBody>
      </p:sp>
      <p:sp>
        <p:nvSpPr>
          <p:cNvPr id="8" name="สี่เหลี่ยมผืนผ้า 7"/>
          <p:cNvSpPr/>
          <p:nvPr/>
        </p:nvSpPr>
        <p:spPr>
          <a:xfrm>
            <a:off x="539552" y="692696"/>
            <a:ext cx="1872208" cy="72008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b="1" dirty="0" smtClean="0">
                <a:solidFill>
                  <a:schemeClr val="tx1"/>
                </a:solidFill>
              </a:rPr>
              <a:t>โรงพิมพ์</a:t>
            </a:r>
            <a:endParaRPr lang="th-TH" b="1" dirty="0">
              <a:solidFill>
                <a:schemeClr val="tx1"/>
              </a:solidFill>
            </a:endParaRPr>
          </a:p>
        </p:txBody>
      </p:sp>
      <p:sp>
        <p:nvSpPr>
          <p:cNvPr id="9" name="สี่เหลี่ยมผืนผ้า 8"/>
          <p:cNvSpPr/>
          <p:nvPr/>
        </p:nvSpPr>
        <p:spPr>
          <a:xfrm>
            <a:off x="7056276" y="704074"/>
            <a:ext cx="1944216" cy="72008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b="1" dirty="0" smtClean="0"/>
              <a:t>ธนาคาร</a:t>
            </a:r>
            <a:endParaRPr lang="th-TH" b="1" dirty="0"/>
          </a:p>
        </p:txBody>
      </p:sp>
      <p:sp>
        <p:nvSpPr>
          <p:cNvPr id="10" name="สี่เหลี่ยมผืนผ้า 9"/>
          <p:cNvSpPr/>
          <p:nvPr/>
        </p:nvSpPr>
        <p:spPr>
          <a:xfrm>
            <a:off x="395536" y="5661248"/>
            <a:ext cx="2016224" cy="72008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b="1" dirty="0" smtClean="0"/>
              <a:t>นักเรียน</a:t>
            </a:r>
            <a:endParaRPr lang="th-TH" b="1" dirty="0"/>
          </a:p>
        </p:txBody>
      </p:sp>
      <p:cxnSp>
        <p:nvCxnSpPr>
          <p:cNvPr id="12" name="ลูกศรเชื่อมต่อแบบตรง 11"/>
          <p:cNvCxnSpPr/>
          <p:nvPr/>
        </p:nvCxnSpPr>
        <p:spPr>
          <a:xfrm>
            <a:off x="4067944" y="980728"/>
            <a:ext cx="0" cy="144016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ตัวเชื่อมต่อตรง 13"/>
          <p:cNvCxnSpPr/>
          <p:nvPr/>
        </p:nvCxnSpPr>
        <p:spPr>
          <a:xfrm flipH="1">
            <a:off x="2555776" y="980728"/>
            <a:ext cx="151216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ลูกศรเชื่อมต่อแบบตรง 17"/>
          <p:cNvCxnSpPr/>
          <p:nvPr/>
        </p:nvCxnSpPr>
        <p:spPr>
          <a:xfrm flipV="1">
            <a:off x="971600" y="1700808"/>
            <a:ext cx="0" cy="158417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ตัวเชื่อมต่อตรง 19"/>
          <p:cNvCxnSpPr/>
          <p:nvPr/>
        </p:nvCxnSpPr>
        <p:spPr>
          <a:xfrm>
            <a:off x="971600" y="3284984"/>
            <a:ext cx="187220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ลูกศรเชื่อมต่อแบบตรง 21"/>
          <p:cNvCxnSpPr/>
          <p:nvPr/>
        </p:nvCxnSpPr>
        <p:spPr>
          <a:xfrm flipV="1">
            <a:off x="4067944" y="4221088"/>
            <a:ext cx="0" cy="18002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ตัวเชื่อมต่อตรง 24"/>
          <p:cNvCxnSpPr/>
          <p:nvPr/>
        </p:nvCxnSpPr>
        <p:spPr>
          <a:xfrm flipH="1">
            <a:off x="2555776" y="6021288"/>
            <a:ext cx="151216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ลูกศรเชื่อมต่อแบบตรง 26"/>
          <p:cNvCxnSpPr/>
          <p:nvPr/>
        </p:nvCxnSpPr>
        <p:spPr>
          <a:xfrm>
            <a:off x="971600" y="4077072"/>
            <a:ext cx="0" cy="144016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ตัวเชื่อมต่อตรง 28"/>
          <p:cNvCxnSpPr/>
          <p:nvPr/>
        </p:nvCxnSpPr>
        <p:spPr>
          <a:xfrm flipH="1">
            <a:off x="971600" y="4077072"/>
            <a:ext cx="187220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ลูกศรเชื่อมต่อแบบตรง 30"/>
          <p:cNvCxnSpPr/>
          <p:nvPr/>
        </p:nvCxnSpPr>
        <p:spPr>
          <a:xfrm>
            <a:off x="5220072" y="980728"/>
            <a:ext cx="0" cy="144016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ตัวเชื่อมต่อตรง 33"/>
          <p:cNvCxnSpPr/>
          <p:nvPr/>
        </p:nvCxnSpPr>
        <p:spPr>
          <a:xfrm>
            <a:off x="5220072" y="980728"/>
            <a:ext cx="183620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ลูกศรเชื่อมต่อแบบตรง 35"/>
          <p:cNvCxnSpPr/>
          <p:nvPr/>
        </p:nvCxnSpPr>
        <p:spPr>
          <a:xfrm flipV="1">
            <a:off x="8316416" y="1565793"/>
            <a:ext cx="0" cy="151216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ตัวเชื่อมต่อตรง 37"/>
          <p:cNvCxnSpPr/>
          <p:nvPr/>
        </p:nvCxnSpPr>
        <p:spPr>
          <a:xfrm flipH="1">
            <a:off x="6060068" y="3068960"/>
            <a:ext cx="225634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xtBox 38"/>
          <p:cNvSpPr txBox="1"/>
          <p:nvPr/>
        </p:nvSpPr>
        <p:spPr>
          <a:xfrm>
            <a:off x="1259632" y="1844824"/>
            <a:ext cx="129614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b="1" dirty="0" smtClean="0"/>
              <a:t>ใบสั่งซื้อหนังสือ</a:t>
            </a:r>
            <a:endParaRPr lang="th-TH" b="1" dirty="0"/>
          </a:p>
        </p:txBody>
      </p:sp>
      <p:sp>
        <p:nvSpPr>
          <p:cNvPr id="40" name="TextBox 39"/>
          <p:cNvSpPr txBox="1"/>
          <p:nvPr/>
        </p:nvSpPr>
        <p:spPr>
          <a:xfrm>
            <a:off x="2663788" y="1104253"/>
            <a:ext cx="129614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b="1" dirty="0" smtClean="0"/>
              <a:t>ใบเสร็จและวันรับหนังสือ</a:t>
            </a:r>
            <a:endParaRPr lang="th-TH" b="1" dirty="0"/>
          </a:p>
        </p:txBody>
      </p:sp>
      <p:sp>
        <p:nvSpPr>
          <p:cNvPr id="41" name="TextBox 40"/>
          <p:cNvSpPr txBox="1"/>
          <p:nvPr/>
        </p:nvSpPr>
        <p:spPr>
          <a:xfrm>
            <a:off x="6176852" y="3429000"/>
            <a:ext cx="296714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b="1" dirty="0" smtClean="0"/>
              <a:t>ข้อ</a:t>
            </a:r>
            <a:r>
              <a:rPr lang="th-TH" b="1" dirty="0" err="1" smtClean="0"/>
              <a:t>มุลคอร์ส</a:t>
            </a:r>
            <a:r>
              <a:rPr lang="th-TH" b="1" dirty="0" smtClean="0"/>
              <a:t> ที่เปิดและรายชื่อนักเรียนที่เรียน</a:t>
            </a:r>
            <a:endParaRPr lang="th-TH" b="1" dirty="0"/>
          </a:p>
        </p:txBody>
      </p:sp>
      <p:sp>
        <p:nvSpPr>
          <p:cNvPr id="42" name="TextBox 41"/>
          <p:cNvSpPr txBox="1"/>
          <p:nvPr/>
        </p:nvSpPr>
        <p:spPr>
          <a:xfrm>
            <a:off x="5357818" y="1428736"/>
            <a:ext cx="215931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b="1" dirty="0" smtClean="0"/>
              <a:t>รายชื่อนักเรียนที่จ่ายเงิน</a:t>
            </a:r>
            <a:r>
              <a:rPr lang="th-TH" b="1" dirty="0" err="1" smtClean="0"/>
              <a:t>คอร์</a:t>
            </a:r>
            <a:r>
              <a:rPr lang="th-TH" b="1" dirty="0" smtClean="0"/>
              <a:t>สๆนั้น</a:t>
            </a:r>
            <a:endParaRPr lang="th-TH" b="1" dirty="0"/>
          </a:p>
        </p:txBody>
      </p:sp>
      <p:sp>
        <p:nvSpPr>
          <p:cNvPr id="45" name="TextBox 44"/>
          <p:cNvSpPr txBox="1"/>
          <p:nvPr/>
        </p:nvSpPr>
        <p:spPr>
          <a:xfrm>
            <a:off x="1161855" y="4320098"/>
            <a:ext cx="183620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b="1" dirty="0" smtClean="0"/>
              <a:t>ประชาสัมพันธ์</a:t>
            </a:r>
            <a:r>
              <a:rPr lang="th-TH" b="1" dirty="0" err="1" smtClean="0"/>
              <a:t>คอร์สเรียน</a:t>
            </a:r>
            <a:endParaRPr lang="th-TH" b="1" dirty="0"/>
          </a:p>
        </p:txBody>
      </p:sp>
      <p:sp>
        <p:nvSpPr>
          <p:cNvPr id="47" name="TextBox 46"/>
          <p:cNvSpPr txBox="1"/>
          <p:nvPr/>
        </p:nvSpPr>
        <p:spPr>
          <a:xfrm>
            <a:off x="4211960" y="4581128"/>
            <a:ext cx="243885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b="1" dirty="0" smtClean="0"/>
              <a:t>นักเรียนที่สนใจ</a:t>
            </a:r>
            <a:endParaRPr lang="th-TH" b="1" dirty="0"/>
          </a:p>
        </p:txBody>
      </p:sp>
      <p:pic>
        <p:nvPicPr>
          <p:cNvPr id="28" name="Picture 27" descr="playtalent_tutor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516216" y="4838360"/>
            <a:ext cx="2627784" cy="201964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8556563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accent5">
              <a:lumMod val="60000"/>
              <a:lumOff val="40000"/>
            </a:schemeClr>
          </a:solidFill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r>
              <a:rPr lang="en-US" u="sng" dirty="0" smtClean="0"/>
              <a:t>Process8</a:t>
            </a:r>
            <a:r>
              <a:rPr lang="en-US" dirty="0" smtClean="0"/>
              <a:t> </a:t>
            </a:r>
            <a:r>
              <a:rPr lang="th-TH" dirty="0" smtClean="0"/>
              <a:t>ระบบการตลาด</a:t>
            </a:r>
            <a:endParaRPr lang="en-US" dirty="0"/>
          </a:p>
        </p:txBody>
      </p:sp>
      <p:sp>
        <p:nvSpPr>
          <p:cNvPr id="6" name="Rounded Rectangle 5"/>
          <p:cNvSpPr/>
          <p:nvPr/>
        </p:nvSpPr>
        <p:spPr>
          <a:xfrm>
            <a:off x="500034" y="2143116"/>
            <a:ext cx="2714644" cy="107157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400" b="1" dirty="0" smtClean="0">
                <a:solidFill>
                  <a:schemeClr val="tx1"/>
                </a:solidFill>
              </a:rPr>
              <a:t>วางแผนการตลาด</a:t>
            </a:r>
          </a:p>
          <a:p>
            <a:pPr algn="ctr"/>
            <a:r>
              <a:rPr lang="th-TH" sz="2400" b="1" dirty="0" smtClean="0">
                <a:solidFill>
                  <a:schemeClr val="tx1"/>
                </a:solidFill>
              </a:rPr>
              <a:t>(วางแผน,วิเคราะห์,ประชาสัมพันธ์)</a:t>
            </a:r>
            <a:endParaRPr lang="en-US" sz="2400" b="1" dirty="0">
              <a:solidFill>
                <a:schemeClr val="tx1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7000892" y="2214554"/>
            <a:ext cx="1357322" cy="928694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b="1" smtClean="0">
                <a:solidFill>
                  <a:schemeClr val="tx1"/>
                </a:solidFill>
              </a:rPr>
              <a:t>นักเรียน</a:t>
            </a:r>
            <a:endParaRPr lang="en-US" b="1" dirty="0">
              <a:solidFill>
                <a:schemeClr val="tx1"/>
              </a:solidFill>
            </a:endParaRPr>
          </a:p>
        </p:txBody>
      </p:sp>
      <p:cxnSp>
        <p:nvCxnSpPr>
          <p:cNvPr id="10" name="Straight Arrow Connector 9"/>
          <p:cNvCxnSpPr/>
          <p:nvPr/>
        </p:nvCxnSpPr>
        <p:spPr>
          <a:xfrm rot="5400000">
            <a:off x="964778" y="4178702"/>
            <a:ext cx="1500198" cy="79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/>
          <p:nvPr/>
        </p:nvCxnSpPr>
        <p:spPr>
          <a:xfrm rot="5400000" flipH="1" flipV="1">
            <a:off x="1393009" y="4179099"/>
            <a:ext cx="1500198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Rectangle 12"/>
          <p:cNvSpPr/>
          <p:nvPr/>
        </p:nvSpPr>
        <p:spPr>
          <a:xfrm>
            <a:off x="1071538" y="5072074"/>
            <a:ext cx="2071702" cy="500066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sz="2000" b="1" dirty="0" smtClean="0"/>
              <a:t>    ฐานข้อมูลการตลาด</a:t>
            </a:r>
            <a:endParaRPr lang="en-US" sz="2000" b="1" dirty="0"/>
          </a:p>
        </p:txBody>
      </p:sp>
      <p:cxnSp>
        <p:nvCxnSpPr>
          <p:cNvPr id="16" name="Straight Connector 15"/>
          <p:cNvCxnSpPr/>
          <p:nvPr/>
        </p:nvCxnSpPr>
        <p:spPr>
          <a:xfrm rot="5400000" flipH="1" flipV="1">
            <a:off x="1108051" y="5321313"/>
            <a:ext cx="500066" cy="158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8" name="Straight Arrow Connector 17"/>
          <p:cNvCxnSpPr/>
          <p:nvPr/>
        </p:nvCxnSpPr>
        <p:spPr>
          <a:xfrm>
            <a:off x="3357554" y="2571744"/>
            <a:ext cx="3500462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/>
          <p:cNvCxnSpPr/>
          <p:nvPr/>
        </p:nvCxnSpPr>
        <p:spPr>
          <a:xfrm rot="10800000">
            <a:off x="3357554" y="2786058"/>
            <a:ext cx="3429024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3857620" y="1785926"/>
            <a:ext cx="264320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2000" b="1" dirty="0" smtClean="0"/>
              <a:t>ข้อมูลประชาสัมพันธ์คอร์ส</a:t>
            </a:r>
          </a:p>
          <a:p>
            <a:pPr algn="ctr"/>
            <a:r>
              <a:rPr lang="th-TH" sz="2000" b="1" dirty="0" smtClean="0"/>
              <a:t>แบบสอบถาม</a:t>
            </a:r>
            <a:endParaRPr lang="en-US" sz="2000" b="1" dirty="0"/>
          </a:p>
        </p:txBody>
      </p:sp>
      <p:sp>
        <p:nvSpPr>
          <p:cNvPr id="22" name="TextBox 21"/>
          <p:cNvSpPr txBox="1"/>
          <p:nvPr/>
        </p:nvSpPr>
        <p:spPr>
          <a:xfrm>
            <a:off x="3643306" y="2786058"/>
            <a:ext cx="264320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2000" b="1" dirty="0" smtClean="0"/>
              <a:t>รายงานคะแนนนิยม</a:t>
            </a:r>
            <a:endParaRPr lang="en-US" sz="2000" b="1" dirty="0"/>
          </a:p>
        </p:txBody>
      </p:sp>
      <p:sp>
        <p:nvSpPr>
          <p:cNvPr id="23" name="TextBox 22"/>
          <p:cNvSpPr txBox="1"/>
          <p:nvPr/>
        </p:nvSpPr>
        <p:spPr>
          <a:xfrm>
            <a:off x="2285984" y="4000504"/>
            <a:ext cx="21431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2000" b="1" dirty="0" smtClean="0"/>
              <a:t>ข้อมูลการตลาดเดิม</a:t>
            </a:r>
            <a:endParaRPr lang="en-US" sz="2000" b="1" dirty="0"/>
          </a:p>
        </p:txBody>
      </p:sp>
      <p:sp>
        <p:nvSpPr>
          <p:cNvPr id="24" name="TextBox 23"/>
          <p:cNvSpPr txBox="1"/>
          <p:nvPr/>
        </p:nvSpPr>
        <p:spPr>
          <a:xfrm>
            <a:off x="0" y="3714752"/>
            <a:ext cx="21431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2000" b="1" dirty="0" smtClean="0"/>
              <a:t>ข้อมูลการตลาดใหม่</a:t>
            </a:r>
            <a:endParaRPr lang="en-US" sz="2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bg2">
              <a:lumMod val="90000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r>
              <a:rPr lang="en-US" b="1" u="sng" dirty="0" smtClean="0">
                <a:solidFill>
                  <a:schemeClr val="tx1"/>
                </a:solidFill>
              </a:rPr>
              <a:t>Pseudo</a:t>
            </a:r>
            <a:r>
              <a:rPr lang="en-US" b="1" dirty="0" smtClean="0"/>
              <a:t> Process8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US" sz="2800" b="1" dirty="0" smtClean="0">
                <a:latin typeface="Angsana New" pitchFamily="18" charset="-34"/>
                <a:cs typeface="Angsana New" pitchFamily="18" charset="-34"/>
              </a:rPr>
              <a:t>1. Input </a:t>
            </a:r>
            <a:r>
              <a:rPr lang="th-TH" sz="2800" b="1" dirty="0" smtClean="0">
                <a:latin typeface="Angsana New" pitchFamily="18" charset="-34"/>
                <a:cs typeface="Angsana New" pitchFamily="18" charset="-34"/>
              </a:rPr>
              <a:t>ฐานข้อมูลการตลาด (ชื่อวิชารี</a:t>
            </a:r>
            <a:r>
              <a:rPr lang="th-TH" sz="2800" b="1" dirty="0" err="1" smtClean="0">
                <a:latin typeface="Angsana New" pitchFamily="18" charset="-34"/>
                <a:cs typeface="Angsana New" pitchFamily="18" charset="-34"/>
              </a:rPr>
              <a:t>เควส</a:t>
            </a:r>
            <a:r>
              <a:rPr lang="th-TH" sz="2800" b="1" dirty="0" smtClean="0">
                <a:latin typeface="Angsana New" pitchFamily="18" charset="-34"/>
                <a:cs typeface="Angsana New" pitchFamily="18" charset="-34"/>
              </a:rPr>
              <a:t>,คะแนนนิยม)</a:t>
            </a:r>
          </a:p>
          <a:p>
            <a:pPr>
              <a:buNone/>
            </a:pPr>
            <a:r>
              <a:rPr lang="th-TH" sz="2800" b="1" dirty="0" smtClean="0">
                <a:latin typeface="Angsana New" pitchFamily="18" charset="-34"/>
                <a:cs typeface="Angsana New" pitchFamily="18" charset="-34"/>
              </a:rPr>
              <a:t>2. </a:t>
            </a:r>
            <a:r>
              <a:rPr lang="en-US" sz="2800" b="1" dirty="0" smtClean="0">
                <a:latin typeface="Angsana New" pitchFamily="18" charset="-34"/>
                <a:cs typeface="Angsana New" pitchFamily="18" charset="-34"/>
              </a:rPr>
              <a:t>Process </a:t>
            </a:r>
            <a:r>
              <a:rPr lang="th-TH" sz="2800" b="1" dirty="0" smtClean="0">
                <a:latin typeface="Angsana New" pitchFamily="18" charset="-34"/>
                <a:cs typeface="Angsana New" pitchFamily="18" charset="-34"/>
              </a:rPr>
              <a:t>ฝ่ายการตลาดจัดทำแผนกลยุทธ์ทางการตลาด</a:t>
            </a:r>
          </a:p>
          <a:p>
            <a:pPr>
              <a:buNone/>
            </a:pPr>
            <a:r>
              <a:rPr lang="th-TH" sz="2800" b="1" dirty="0" smtClean="0">
                <a:latin typeface="Angsana New" pitchFamily="18" charset="-34"/>
                <a:cs typeface="Angsana New" pitchFamily="18" charset="-34"/>
              </a:rPr>
              <a:t>	2.1 นำข้อมูลเก่ามาวิเคราะห์	</a:t>
            </a:r>
          </a:p>
          <a:p>
            <a:pPr>
              <a:buNone/>
            </a:pPr>
            <a:r>
              <a:rPr lang="th-TH" sz="2800" b="1" dirty="0" smtClean="0">
                <a:latin typeface="Angsana New" pitchFamily="18" charset="-34"/>
                <a:cs typeface="Angsana New" pitchFamily="18" charset="-34"/>
              </a:rPr>
              <a:t>	2.2 นำคะแนนนิยมในรายวิชามาวิเคราะห์</a:t>
            </a:r>
          </a:p>
          <a:p>
            <a:pPr>
              <a:buNone/>
            </a:pPr>
            <a:r>
              <a:rPr lang="th-TH" sz="2800" b="1" dirty="0" smtClean="0">
                <a:latin typeface="Angsana New" pitchFamily="18" charset="-34"/>
                <a:cs typeface="Angsana New" pitchFamily="18" charset="-34"/>
              </a:rPr>
              <a:t>	2.3 นำข้อมูลปัจจุบันที่ผ่านการวิเคราะห์แล้วไปเก็บไว้ในฐานข้อมูลการตลาด</a:t>
            </a:r>
          </a:p>
          <a:p>
            <a:pPr>
              <a:buNone/>
            </a:pPr>
            <a:r>
              <a:rPr lang="th-TH" sz="2800" b="1" dirty="0" smtClean="0">
                <a:latin typeface="Angsana New" pitchFamily="18" charset="-34"/>
                <a:cs typeface="Angsana New" pitchFamily="18" charset="-34"/>
              </a:rPr>
              <a:t>3. </a:t>
            </a:r>
            <a:r>
              <a:rPr lang="en-US" sz="2800" b="1" dirty="0" smtClean="0">
                <a:latin typeface="Angsana New" pitchFamily="18" charset="-34"/>
                <a:cs typeface="Angsana New" pitchFamily="18" charset="-34"/>
              </a:rPr>
              <a:t>Output </a:t>
            </a:r>
            <a:r>
              <a:rPr lang="th-TH" sz="2800" b="1" dirty="0" smtClean="0">
                <a:latin typeface="Angsana New" pitchFamily="18" charset="-34"/>
                <a:cs typeface="Angsana New" pitchFamily="18" charset="-34"/>
              </a:rPr>
              <a:t>ตารางประชาสัมพันธ์</a:t>
            </a:r>
            <a:r>
              <a:rPr lang="th-TH" sz="2800" b="1" dirty="0" err="1" smtClean="0">
                <a:latin typeface="Angsana New" pitchFamily="18" charset="-34"/>
                <a:cs typeface="Angsana New" pitchFamily="18" charset="-34"/>
              </a:rPr>
              <a:t>คอร์สที่</a:t>
            </a:r>
            <a:r>
              <a:rPr lang="th-TH" sz="2800" b="1" dirty="0" smtClean="0">
                <a:latin typeface="Angsana New" pitchFamily="18" charset="-34"/>
                <a:cs typeface="Angsana New" pitchFamily="18" charset="-34"/>
              </a:rPr>
              <a:t>ตรงกับความต้องการของตลาด</a:t>
            </a:r>
            <a:endParaRPr lang="en-US" sz="2800" b="1" dirty="0">
              <a:latin typeface="Angsana New" pitchFamily="18" charset="-34"/>
              <a:cs typeface="Angsana New" pitchFamily="18" charset="-34"/>
            </a:endParaRPr>
          </a:p>
        </p:txBody>
      </p:sp>
      <p:pic>
        <p:nvPicPr>
          <p:cNvPr id="4" name="Picture 3" descr="playtalent_tutor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215074" y="4606911"/>
            <a:ext cx="2928926" cy="2251089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accent2">
              <a:lumMod val="50000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th-TH" sz="6600" u="sng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ผู้จัดทำ</a:t>
            </a:r>
            <a:endParaRPr lang="en-US" sz="6600" u="sng" dirty="0">
              <a:solidFill>
                <a:schemeClr val="accent3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240030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th-TH" sz="4400" dirty="0" smtClean="0">
                <a:latin typeface="Angsana New" pitchFamily="18" charset="-34"/>
                <a:cs typeface="Angsana New" pitchFamily="18" charset="-34"/>
              </a:rPr>
              <a:t>ภาส</a:t>
            </a:r>
            <a:r>
              <a:rPr lang="th-TH" sz="4400" dirty="0" err="1" smtClean="0">
                <a:latin typeface="Angsana New" pitchFamily="18" charset="-34"/>
                <a:cs typeface="Angsana New" pitchFamily="18" charset="-34"/>
              </a:rPr>
              <a:t>พงษ์</a:t>
            </a:r>
            <a:r>
              <a:rPr lang="th-TH" sz="4400" dirty="0" smtClean="0">
                <a:latin typeface="Angsana New" pitchFamily="18" charset="-34"/>
                <a:cs typeface="Angsana New" pitchFamily="18" charset="-34"/>
              </a:rPr>
              <a:t>  เตชะกสิกรพาณิชย์  </a:t>
            </a:r>
            <a:r>
              <a:rPr lang="en-US" sz="4400" dirty="0" smtClean="0">
                <a:latin typeface="Angsana New" pitchFamily="18" charset="-34"/>
                <a:cs typeface="Angsana New" pitchFamily="18" charset="-34"/>
              </a:rPr>
              <a:t>	</a:t>
            </a:r>
            <a:r>
              <a:rPr lang="th-TH" sz="4400" dirty="0" smtClean="0">
                <a:latin typeface="Angsana New" pitchFamily="18" charset="-34"/>
                <a:cs typeface="Angsana New" pitchFamily="18" charset="-34"/>
              </a:rPr>
              <a:t>5117041 </a:t>
            </a:r>
            <a:r>
              <a:rPr lang="en-US" sz="4400" dirty="0" smtClean="0">
                <a:latin typeface="Angsana New" pitchFamily="18" charset="-34"/>
                <a:cs typeface="Angsana New" pitchFamily="18" charset="-34"/>
              </a:rPr>
              <a:t>		MI</a:t>
            </a:r>
          </a:p>
          <a:p>
            <a:pPr>
              <a:buNone/>
            </a:pPr>
            <a:r>
              <a:rPr lang="th-TH" sz="4400" dirty="0" smtClean="0">
                <a:latin typeface="Angsana New" pitchFamily="18" charset="-34"/>
                <a:cs typeface="Angsana New" pitchFamily="18" charset="-34"/>
              </a:rPr>
              <a:t>วิทวัส </a:t>
            </a:r>
            <a:r>
              <a:rPr lang="th-TH" sz="4400" dirty="0" err="1" smtClean="0">
                <a:latin typeface="Angsana New" pitchFamily="18" charset="-34"/>
                <a:cs typeface="Angsana New" pitchFamily="18" charset="-34"/>
              </a:rPr>
              <a:t>อนันต</a:t>
            </a:r>
            <a:r>
              <a:rPr lang="th-TH" sz="4400" dirty="0" smtClean="0">
                <a:latin typeface="Angsana New" pitchFamily="18" charset="-34"/>
                <a:cs typeface="Angsana New" pitchFamily="18" charset="-34"/>
              </a:rPr>
              <a:t>เดโชชัย </a:t>
            </a:r>
            <a:r>
              <a:rPr lang="en-US" sz="4400" dirty="0" smtClean="0">
                <a:latin typeface="Angsana New" pitchFamily="18" charset="-34"/>
                <a:cs typeface="Angsana New" pitchFamily="18" charset="-34"/>
              </a:rPr>
              <a:t>		</a:t>
            </a:r>
            <a:r>
              <a:rPr lang="th-TH" sz="4400" dirty="0" smtClean="0">
                <a:latin typeface="Angsana New" pitchFamily="18" charset="-34"/>
                <a:cs typeface="Angsana New" pitchFamily="18" charset="-34"/>
              </a:rPr>
              <a:t>5117047 </a:t>
            </a:r>
            <a:r>
              <a:rPr lang="en-US" sz="4400" dirty="0" smtClean="0">
                <a:latin typeface="Angsana New" pitchFamily="18" charset="-34"/>
                <a:cs typeface="Angsana New" pitchFamily="18" charset="-34"/>
              </a:rPr>
              <a:t>		MI</a:t>
            </a:r>
            <a:endParaRPr lang="en-US" sz="4400" dirty="0">
              <a:latin typeface="Angsana New" pitchFamily="18" charset="-34"/>
              <a:cs typeface="Angsana New" pitchFamily="18" charset="-34"/>
            </a:endParaRPr>
          </a:p>
        </p:txBody>
      </p:sp>
      <p:pic>
        <p:nvPicPr>
          <p:cNvPr id="4" name="Picture 3" descr="1288355597_133004673_1-NEED-A-MATH-TUTOR-IN-BROWARD-Davie-Pembroke-Pines-Miramar-Plantation-FL-Pembroke-Pines-Plantation-Davie-Miramar-128835559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143240" y="3857628"/>
            <a:ext cx="2071692" cy="2644860"/>
          </a:xfrm>
          <a:prstGeom prst="rect">
            <a:avLst/>
          </a:prstGeom>
        </p:spPr>
      </p:pic>
      <p:pic>
        <p:nvPicPr>
          <p:cNvPr id="5" name="Picture 4" descr="playtalent_tutor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810250" y="4295775"/>
            <a:ext cx="3333750" cy="2562225"/>
          </a:xfrm>
          <a:prstGeom prst="rect">
            <a:avLst/>
          </a:prstGeom>
        </p:spPr>
      </p:pic>
      <p:pic>
        <p:nvPicPr>
          <p:cNvPr id="6" name="Picture 5" descr="tutor-cutu(1)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57158" y="4214818"/>
            <a:ext cx="2262182" cy="2262182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solidFill>
            <a:schemeClr val="accent1">
              <a:lumMod val="75000"/>
            </a:schemeClr>
          </a:solidFill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/>
          <a:p>
            <a:r>
              <a:rPr lang="th-TH" b="1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ฝ่ายต่างๆในองค์องค์กร</a:t>
            </a:r>
            <a:endParaRPr lang="th-TH" b="1" dirty="0">
              <a:solidFill>
                <a:schemeClr val="accent6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th-TH" sz="3500" b="1" dirty="0" smtClean="0"/>
              <a:t>ฝ่าย </a:t>
            </a:r>
            <a:r>
              <a:rPr lang="en-US" sz="3500" b="1" dirty="0" smtClean="0"/>
              <a:t>IT </a:t>
            </a:r>
          </a:p>
          <a:p>
            <a:pPr lvl="1"/>
            <a:r>
              <a:rPr lang="th-TH" dirty="0" smtClean="0"/>
              <a:t>ควบคุมดูแล</a:t>
            </a:r>
            <a:r>
              <a:rPr lang="en-US" dirty="0" smtClean="0"/>
              <a:t>IT </a:t>
            </a:r>
            <a:r>
              <a:rPr lang="th-TH" dirty="0" smtClean="0"/>
              <a:t>และระบบต่างๆขององค์กร</a:t>
            </a:r>
            <a:endParaRPr lang="en-US" dirty="0" smtClean="0"/>
          </a:p>
          <a:p>
            <a:r>
              <a:rPr lang="th-TH" sz="3500" b="1" dirty="0" smtClean="0"/>
              <a:t>ฝ่ายบัญชี</a:t>
            </a:r>
          </a:p>
          <a:p>
            <a:pPr lvl="1"/>
            <a:r>
              <a:rPr lang="th-TH" dirty="0" smtClean="0"/>
              <a:t>ดูแลบัญชีและการเงินให้องค์กร</a:t>
            </a:r>
          </a:p>
          <a:p>
            <a:r>
              <a:rPr lang="th-TH" sz="3500" b="1" dirty="0" smtClean="0"/>
              <a:t>ฝ่ายการตลาด</a:t>
            </a:r>
          </a:p>
          <a:p>
            <a:pPr lvl="1"/>
            <a:r>
              <a:rPr lang="th-TH" dirty="0" smtClean="0"/>
              <a:t>ประชาสัมพันธ์และโฆษณา</a:t>
            </a:r>
            <a:r>
              <a:rPr lang="th-TH" dirty="0" err="1" smtClean="0"/>
              <a:t>คอร์สเรียน</a:t>
            </a:r>
            <a:endParaRPr lang="th-TH" dirty="0" smtClean="0"/>
          </a:p>
          <a:p>
            <a:r>
              <a:rPr lang="th-TH" sz="3500" b="1" dirty="0" smtClean="0"/>
              <a:t>ฝ่ายบริหาร</a:t>
            </a:r>
          </a:p>
          <a:p>
            <a:pPr lvl="1"/>
            <a:r>
              <a:rPr lang="th-TH" dirty="0" smtClean="0"/>
              <a:t>บริหารจัดการทั่วไป</a:t>
            </a:r>
          </a:p>
          <a:p>
            <a:pPr lvl="1"/>
            <a:r>
              <a:rPr lang="th-TH" dirty="0" smtClean="0"/>
              <a:t>จัดหาอาจารย์ผู้สอน</a:t>
            </a:r>
          </a:p>
          <a:p>
            <a:pPr lvl="1"/>
            <a:r>
              <a:rPr lang="th-TH" dirty="0" smtClean="0"/>
              <a:t>จัดทำตารางสอนและดูแลวันเวลาเรียน</a:t>
            </a:r>
          </a:p>
          <a:p>
            <a:endParaRPr lang="th-TH" dirty="0"/>
          </a:p>
        </p:txBody>
      </p:sp>
      <p:pic>
        <p:nvPicPr>
          <p:cNvPr id="6" name="Picture 5" descr="1288355597_133004673_1-NEED-A-MATH-TUTOR-IN-BROWARD-Davie-Pembroke-Pines-Miramar-Plantation-FL-Pembroke-Pines-Plantation-Davie-Miramar-128835559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804248" y="4241875"/>
            <a:ext cx="2049184" cy="2616125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7624997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en-US" sz="4000" u="sng" dirty="0" smtClean="0">
                <a:cs typeface="+mn-cs"/>
              </a:rPr>
              <a:t>Process1 </a:t>
            </a:r>
            <a:r>
              <a:rPr lang="th-TH" sz="4000" b="1" dirty="0" smtClean="0">
                <a:cs typeface="+mn-cs"/>
              </a:rPr>
              <a:t>จัด</a:t>
            </a:r>
            <a:r>
              <a:rPr lang="th-TH" sz="4000" b="1" dirty="0" err="1" smtClean="0">
                <a:cs typeface="+mn-cs"/>
              </a:rPr>
              <a:t>คอร์สเรียน</a:t>
            </a:r>
            <a:endParaRPr lang="th-TH" sz="4000" b="1" dirty="0">
              <a:cs typeface="+mn-cs"/>
            </a:endParaRPr>
          </a:p>
        </p:txBody>
      </p:sp>
      <p:sp>
        <p:nvSpPr>
          <p:cNvPr id="4" name="Rounded Rectangle 6"/>
          <p:cNvSpPr/>
          <p:nvPr/>
        </p:nvSpPr>
        <p:spPr>
          <a:xfrm>
            <a:off x="1214414" y="1571612"/>
            <a:ext cx="2428892" cy="1071570"/>
          </a:xfrm>
          <a:prstGeom prst="round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b="1" dirty="0" smtClean="0">
                <a:solidFill>
                  <a:schemeClr val="tx1"/>
                </a:solidFill>
              </a:rPr>
              <a:t>จัดคอร์ส</a:t>
            </a:r>
            <a:endParaRPr lang="th-TH" dirty="0">
              <a:solidFill>
                <a:schemeClr val="tx1"/>
              </a:solidFill>
            </a:endParaRPr>
          </a:p>
        </p:txBody>
      </p:sp>
      <p:sp>
        <p:nvSpPr>
          <p:cNvPr id="8" name="Rectangle 25"/>
          <p:cNvSpPr/>
          <p:nvPr/>
        </p:nvSpPr>
        <p:spPr>
          <a:xfrm>
            <a:off x="3571868" y="6072206"/>
            <a:ext cx="2786082" cy="500066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sz="2000" b="1" dirty="0" smtClean="0">
                <a:solidFill>
                  <a:schemeClr val="tx1"/>
                </a:solidFill>
              </a:rPr>
              <a:t>       ฐานข้อมูลการตลาด</a:t>
            </a:r>
            <a:endParaRPr lang="th-TH" sz="2000" b="1" dirty="0">
              <a:solidFill>
                <a:schemeClr val="tx1"/>
              </a:solidFill>
            </a:endParaRPr>
          </a:p>
        </p:txBody>
      </p:sp>
      <p:sp>
        <p:nvSpPr>
          <p:cNvPr id="11" name="Rectangle 42"/>
          <p:cNvSpPr/>
          <p:nvPr/>
        </p:nvSpPr>
        <p:spPr>
          <a:xfrm>
            <a:off x="4429124" y="5143512"/>
            <a:ext cx="2571768" cy="500066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sz="2000" b="1" dirty="0" smtClean="0">
                <a:solidFill>
                  <a:schemeClr val="tx1"/>
                </a:solidFill>
              </a:rPr>
              <a:t>          ฐานข้อมูลการเงินปีก่อน</a:t>
            </a:r>
          </a:p>
        </p:txBody>
      </p:sp>
      <p:sp>
        <p:nvSpPr>
          <p:cNvPr id="18" name="Rectangle 10"/>
          <p:cNvSpPr/>
          <p:nvPr/>
        </p:nvSpPr>
        <p:spPr>
          <a:xfrm>
            <a:off x="4500562" y="3714752"/>
            <a:ext cx="2238017" cy="500066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sz="2000" b="1" dirty="0" smtClean="0"/>
              <a:t>         ฐานข้อมูลอาจารย์</a:t>
            </a:r>
            <a:endParaRPr lang="th-TH" sz="2000" b="1" dirty="0"/>
          </a:p>
        </p:txBody>
      </p:sp>
      <p:cxnSp>
        <p:nvCxnSpPr>
          <p:cNvPr id="19" name="Straight Connector 12"/>
          <p:cNvCxnSpPr/>
          <p:nvPr/>
        </p:nvCxnSpPr>
        <p:spPr>
          <a:xfrm rot="5400000">
            <a:off x="4751389" y="3963991"/>
            <a:ext cx="500066" cy="158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9" name="ตัวเชื่อมต่อตรง 28"/>
          <p:cNvCxnSpPr/>
          <p:nvPr/>
        </p:nvCxnSpPr>
        <p:spPr>
          <a:xfrm flipV="1">
            <a:off x="4929190" y="5143512"/>
            <a:ext cx="0" cy="500067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1" name="Straight Connector 30"/>
          <p:cNvCxnSpPr/>
          <p:nvPr/>
        </p:nvCxnSpPr>
        <p:spPr>
          <a:xfrm rot="5400000" flipH="1" flipV="1">
            <a:off x="3821901" y="6322239"/>
            <a:ext cx="500860" cy="794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6" name="Straight Arrow Connector 35"/>
          <p:cNvCxnSpPr/>
          <p:nvPr/>
        </p:nvCxnSpPr>
        <p:spPr>
          <a:xfrm rot="5400000" flipH="1" flipV="1">
            <a:off x="1785124" y="3357562"/>
            <a:ext cx="1000926" cy="79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Arrow Connector 39"/>
          <p:cNvCxnSpPr/>
          <p:nvPr/>
        </p:nvCxnSpPr>
        <p:spPr>
          <a:xfrm rot="5400000" flipH="1" flipV="1">
            <a:off x="215076" y="4071148"/>
            <a:ext cx="257018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/>
          <p:cNvCxnSpPr/>
          <p:nvPr/>
        </p:nvCxnSpPr>
        <p:spPr>
          <a:xfrm>
            <a:off x="1500166" y="5357826"/>
            <a:ext cx="2786082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Arrow Connector 51"/>
          <p:cNvCxnSpPr/>
          <p:nvPr/>
        </p:nvCxnSpPr>
        <p:spPr>
          <a:xfrm>
            <a:off x="285720" y="1714488"/>
            <a:ext cx="785818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Straight Connector 53"/>
          <p:cNvCxnSpPr/>
          <p:nvPr/>
        </p:nvCxnSpPr>
        <p:spPr>
          <a:xfrm rot="5400000">
            <a:off x="-2000296" y="4000504"/>
            <a:ext cx="4572032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Connector 55"/>
          <p:cNvCxnSpPr/>
          <p:nvPr/>
        </p:nvCxnSpPr>
        <p:spPr>
          <a:xfrm>
            <a:off x="285720" y="6286520"/>
            <a:ext cx="3143272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Straight Arrow Connector 58"/>
          <p:cNvCxnSpPr/>
          <p:nvPr/>
        </p:nvCxnSpPr>
        <p:spPr>
          <a:xfrm>
            <a:off x="3786182" y="2071678"/>
            <a:ext cx="2643206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Rounded Rectangle 59"/>
          <p:cNvSpPr/>
          <p:nvPr/>
        </p:nvSpPr>
        <p:spPr>
          <a:xfrm>
            <a:off x="6643702" y="1643050"/>
            <a:ext cx="1785950" cy="92869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b="1" dirty="0" smtClean="0">
                <a:solidFill>
                  <a:schemeClr val="tx1"/>
                </a:solidFill>
              </a:rPr>
              <a:t>ฝ่ายบริหาร</a:t>
            </a:r>
          </a:p>
        </p:txBody>
      </p:sp>
      <p:sp>
        <p:nvSpPr>
          <p:cNvPr id="61" name="TextBox 60"/>
          <p:cNvSpPr txBox="1"/>
          <p:nvPr/>
        </p:nvSpPr>
        <p:spPr>
          <a:xfrm>
            <a:off x="4214810" y="1714488"/>
            <a:ext cx="221457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2000" b="1" dirty="0" smtClean="0"/>
              <a:t>แผนการจัดคอร์ส</a:t>
            </a:r>
            <a:endParaRPr lang="en-US" sz="2000" b="1" dirty="0"/>
          </a:p>
        </p:txBody>
      </p:sp>
      <p:sp>
        <p:nvSpPr>
          <p:cNvPr id="62" name="TextBox 61"/>
          <p:cNvSpPr txBox="1"/>
          <p:nvPr/>
        </p:nvSpPr>
        <p:spPr>
          <a:xfrm>
            <a:off x="2714612" y="3286124"/>
            <a:ext cx="135732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2000" b="1" dirty="0" smtClean="0"/>
              <a:t>รายชื่ออาจารย์</a:t>
            </a:r>
            <a:endParaRPr lang="en-US" sz="2000" b="1" dirty="0"/>
          </a:p>
        </p:txBody>
      </p:sp>
      <p:sp>
        <p:nvSpPr>
          <p:cNvPr id="63" name="TextBox 62"/>
          <p:cNvSpPr txBox="1"/>
          <p:nvPr/>
        </p:nvSpPr>
        <p:spPr>
          <a:xfrm>
            <a:off x="1643042" y="4929198"/>
            <a:ext cx="24288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800" b="1" dirty="0" smtClean="0"/>
              <a:t>ข้อมูลการเงินการจัดคอร์สปีก่อน</a:t>
            </a:r>
            <a:endParaRPr lang="en-US" sz="1800" b="1" dirty="0"/>
          </a:p>
        </p:txBody>
      </p:sp>
      <p:sp>
        <p:nvSpPr>
          <p:cNvPr id="64" name="TextBox 63"/>
          <p:cNvSpPr txBox="1"/>
          <p:nvPr/>
        </p:nvSpPr>
        <p:spPr>
          <a:xfrm>
            <a:off x="714348" y="5857892"/>
            <a:ext cx="250033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2000" b="1" dirty="0" smtClean="0"/>
              <a:t>ข้อมูลการสำรวจตลาด</a:t>
            </a:r>
            <a:endParaRPr lang="en-US" sz="2000" b="1" dirty="0"/>
          </a:p>
        </p:txBody>
      </p:sp>
      <p:cxnSp>
        <p:nvCxnSpPr>
          <p:cNvPr id="68" name="Straight Connector 67"/>
          <p:cNvCxnSpPr/>
          <p:nvPr/>
        </p:nvCxnSpPr>
        <p:spPr>
          <a:xfrm>
            <a:off x="2285984" y="3857628"/>
            <a:ext cx="2071702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3" name="Picture 22" descr="4137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164288" y="5544403"/>
            <a:ext cx="1979711" cy="1313596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3152866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0002" y="1643026"/>
            <a:ext cx="8643998" cy="5214974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en-US" sz="2800" b="1" dirty="0" smtClean="0">
                <a:latin typeface="Angsana New" pitchFamily="18" charset="-34"/>
                <a:cs typeface="Angsana New" pitchFamily="18" charset="-34"/>
              </a:rPr>
              <a:t>1.Read</a:t>
            </a:r>
            <a:r>
              <a:rPr lang="th-TH" sz="2800" b="1" dirty="0" smtClean="0">
                <a:latin typeface="Angsana New" pitchFamily="18" charset="-34"/>
                <a:cs typeface="Angsana New" pitchFamily="18" charset="-34"/>
              </a:rPr>
              <a:t>ฐานข้อมูลอาจารย์(</a:t>
            </a:r>
            <a:r>
              <a:rPr lang="th-TH" sz="2800" b="1" dirty="0" smtClean="0">
                <a:latin typeface="Angsana New" pitchFamily="18" charset="-34"/>
                <a:cs typeface="Angsana New" pitchFamily="18" charset="-34"/>
              </a:rPr>
              <a:t>ชื่ออาจารย์,เวลาว่าง,วิชาที่สอนได้)</a:t>
            </a:r>
            <a:endParaRPr lang="th-TH" sz="2800" b="1" dirty="0" smtClean="0">
              <a:latin typeface="Angsana New" pitchFamily="18" charset="-34"/>
              <a:cs typeface="Angsana New" pitchFamily="18" charset="-34"/>
            </a:endParaRPr>
          </a:p>
          <a:p>
            <a:pPr>
              <a:buNone/>
            </a:pPr>
            <a:r>
              <a:rPr lang="th-TH" sz="2800" b="1" dirty="0" smtClean="0">
                <a:latin typeface="Angsana New" pitchFamily="18" charset="-34"/>
                <a:cs typeface="Angsana New" pitchFamily="18" charset="-34"/>
              </a:rPr>
              <a:t>2.</a:t>
            </a:r>
            <a:r>
              <a:rPr lang="en-US" sz="2800" b="1" dirty="0" smtClean="0">
                <a:latin typeface="Angsana New" pitchFamily="18" charset="-34"/>
                <a:cs typeface="Angsana New" pitchFamily="18" charset="-34"/>
              </a:rPr>
              <a:t>Read</a:t>
            </a:r>
            <a:r>
              <a:rPr lang="th-TH" sz="2800" b="1" dirty="0" smtClean="0">
                <a:latin typeface="Angsana New" pitchFamily="18" charset="-34"/>
                <a:cs typeface="Angsana New" pitchFamily="18" charset="-34"/>
              </a:rPr>
              <a:t>ฐานข้อมูลการเงิน(ชื่อคอร์ส,จำนวน</a:t>
            </a:r>
            <a:r>
              <a:rPr lang="th-TH" sz="2800" b="1" dirty="0" smtClean="0">
                <a:latin typeface="Angsana New" pitchFamily="18" charset="-34"/>
                <a:cs typeface="Angsana New" pitchFamily="18" charset="-34"/>
              </a:rPr>
              <a:t>ลงทะเบียน</a:t>
            </a:r>
            <a:r>
              <a:rPr lang="th-TH" sz="2800" b="1" dirty="0" smtClean="0">
                <a:latin typeface="Angsana New" pitchFamily="18" charset="-34"/>
                <a:cs typeface="Angsana New" pitchFamily="18" charset="-34"/>
              </a:rPr>
              <a:t>,รายรับคอร์ส)</a:t>
            </a:r>
          </a:p>
          <a:p>
            <a:pPr>
              <a:buNone/>
            </a:pPr>
            <a:r>
              <a:rPr lang="th-TH" sz="2800" b="1" dirty="0" smtClean="0">
                <a:latin typeface="Angsana New" pitchFamily="18" charset="-34"/>
                <a:cs typeface="Angsana New" pitchFamily="18" charset="-34"/>
              </a:rPr>
              <a:t>3.</a:t>
            </a:r>
            <a:r>
              <a:rPr lang="en-US" sz="2800" b="1" dirty="0" smtClean="0">
                <a:latin typeface="Angsana New" pitchFamily="18" charset="-34"/>
                <a:cs typeface="Angsana New" pitchFamily="18" charset="-34"/>
              </a:rPr>
              <a:t>Read</a:t>
            </a:r>
            <a:r>
              <a:rPr lang="th-TH" sz="2800" b="1" dirty="0" smtClean="0">
                <a:latin typeface="Angsana New" pitchFamily="18" charset="-34"/>
                <a:cs typeface="Angsana New" pitchFamily="18" charset="-34"/>
              </a:rPr>
              <a:t>ฐานข้อมูลการตลาด(ชื่อวิชารี</a:t>
            </a:r>
            <a:r>
              <a:rPr lang="th-TH" sz="2800" b="1" dirty="0" err="1" smtClean="0">
                <a:latin typeface="Angsana New" pitchFamily="18" charset="-34"/>
                <a:cs typeface="Angsana New" pitchFamily="18" charset="-34"/>
              </a:rPr>
              <a:t>เควส</a:t>
            </a:r>
            <a:r>
              <a:rPr lang="th-TH" sz="2800" b="1" dirty="0" smtClean="0">
                <a:latin typeface="Angsana New" pitchFamily="18" charset="-34"/>
                <a:cs typeface="Angsana New" pitchFamily="18" charset="-34"/>
              </a:rPr>
              <a:t>,คะแนนนิยม,)</a:t>
            </a:r>
          </a:p>
          <a:p>
            <a:pPr>
              <a:buNone/>
            </a:pPr>
            <a:r>
              <a:rPr lang="th-TH" sz="2800" b="1" dirty="0" smtClean="0">
                <a:latin typeface="Angsana New" pitchFamily="18" charset="-34"/>
                <a:cs typeface="Angsana New" pitchFamily="18" charset="-34"/>
              </a:rPr>
              <a:t>4.</a:t>
            </a:r>
            <a:r>
              <a:rPr lang="en-US" sz="2800" b="1" dirty="0" smtClean="0">
                <a:latin typeface="Angsana New" pitchFamily="18" charset="-34"/>
                <a:cs typeface="Angsana New" pitchFamily="18" charset="-34"/>
              </a:rPr>
              <a:t>Process</a:t>
            </a:r>
            <a:r>
              <a:rPr lang="th-TH" sz="2800" b="1" dirty="0" smtClean="0">
                <a:latin typeface="Angsana New" pitchFamily="18" charset="-34"/>
                <a:cs typeface="Angsana New" pitchFamily="18" charset="-34"/>
              </a:rPr>
              <a:t>จัดทำแผนการจัด</a:t>
            </a:r>
            <a:r>
              <a:rPr lang="th-TH" sz="2800" b="1" dirty="0" err="1" smtClean="0">
                <a:latin typeface="Angsana New" pitchFamily="18" charset="-34"/>
                <a:cs typeface="Angsana New" pitchFamily="18" charset="-34"/>
              </a:rPr>
              <a:t>คอร์สจาก</a:t>
            </a:r>
            <a:r>
              <a:rPr lang="th-TH" sz="2800" b="1" dirty="0" smtClean="0">
                <a:latin typeface="Angsana New" pitchFamily="18" charset="-34"/>
                <a:cs typeface="Angsana New" pitchFamily="18" charset="-34"/>
              </a:rPr>
              <a:t>ข้อมูลข้อ1,2,3</a:t>
            </a:r>
          </a:p>
          <a:p>
            <a:pPr>
              <a:buNone/>
            </a:pPr>
            <a:r>
              <a:rPr lang="th-TH" sz="2800" b="1" dirty="0" smtClean="0">
                <a:latin typeface="Angsana New" pitchFamily="18" charset="-34"/>
                <a:cs typeface="Angsana New" pitchFamily="18" charset="-34"/>
              </a:rPr>
              <a:t>	4.1 เช็คชื่อวิชารี</a:t>
            </a:r>
            <a:r>
              <a:rPr lang="th-TH" sz="2800" b="1" dirty="0" err="1" smtClean="0">
                <a:latin typeface="Angsana New" pitchFamily="18" charset="-34"/>
                <a:cs typeface="Angsana New" pitchFamily="18" charset="-34"/>
              </a:rPr>
              <a:t>เควชอ</a:t>
            </a:r>
            <a:r>
              <a:rPr lang="th-TH" sz="2800" b="1" dirty="0" smtClean="0">
                <a:latin typeface="Angsana New" pitchFamily="18" charset="-34"/>
                <a:cs typeface="Angsana New" pitchFamily="18" charset="-34"/>
              </a:rPr>
              <a:t>ยู่ใน</a:t>
            </a:r>
            <a:r>
              <a:rPr lang="th-TH" sz="2800" b="1" dirty="0" err="1" smtClean="0">
                <a:latin typeface="Angsana New" pitchFamily="18" charset="-34"/>
                <a:cs typeface="Angsana New" pitchFamily="18" charset="-34"/>
              </a:rPr>
              <a:t>คอร์ส</a:t>
            </a:r>
            <a:r>
              <a:rPr lang="th-TH" sz="2800" b="1" dirty="0" smtClean="0">
                <a:latin typeface="Angsana New" pitchFamily="18" charset="-34"/>
                <a:cs typeface="Angsana New" pitchFamily="18" charset="-34"/>
              </a:rPr>
              <a:t> </a:t>
            </a:r>
          </a:p>
          <a:p>
            <a:pPr>
              <a:buNone/>
            </a:pPr>
            <a:r>
              <a:rPr lang="th-TH" sz="2800" b="1" dirty="0" smtClean="0">
                <a:latin typeface="Angsana New" pitchFamily="18" charset="-34"/>
                <a:cs typeface="Angsana New" pitchFamily="18" charset="-34"/>
              </a:rPr>
              <a:t>		4.1.1 ถ้ารายวิชารี</a:t>
            </a:r>
            <a:r>
              <a:rPr lang="th-TH" sz="2800" b="1" dirty="0" err="1" smtClean="0">
                <a:latin typeface="Angsana New" pitchFamily="18" charset="-34"/>
                <a:cs typeface="Angsana New" pitchFamily="18" charset="-34"/>
              </a:rPr>
              <a:t>เควชอ</a:t>
            </a:r>
            <a:r>
              <a:rPr lang="th-TH" sz="2800" b="1" dirty="0" smtClean="0">
                <a:latin typeface="Angsana New" pitchFamily="18" charset="-34"/>
                <a:cs typeface="Angsana New" pitchFamily="18" charset="-34"/>
              </a:rPr>
              <a:t>ยู่ใน</a:t>
            </a:r>
            <a:r>
              <a:rPr lang="th-TH" sz="2800" b="1" dirty="0" err="1" smtClean="0">
                <a:latin typeface="Angsana New" pitchFamily="18" charset="-34"/>
                <a:cs typeface="Angsana New" pitchFamily="18" charset="-34"/>
              </a:rPr>
              <a:t>คอร์ส</a:t>
            </a:r>
            <a:r>
              <a:rPr lang="th-TH" sz="2800" b="1" dirty="0" smtClean="0">
                <a:latin typeface="Angsana New" pitchFamily="18" charset="-34"/>
                <a:cs typeface="Angsana New" pitchFamily="18" charset="-34"/>
              </a:rPr>
              <a:t>ก็คอน</a:t>
            </a:r>
            <a:r>
              <a:rPr lang="th-TH" sz="2800" b="1" dirty="0" err="1" smtClean="0">
                <a:latin typeface="Angsana New" pitchFamily="18" charset="-34"/>
                <a:cs typeface="Angsana New" pitchFamily="18" charset="-34"/>
              </a:rPr>
              <a:t>เฟิมคอร์ส</a:t>
            </a:r>
            <a:endParaRPr lang="th-TH" sz="2800" b="1" dirty="0" smtClean="0">
              <a:latin typeface="Angsana New" pitchFamily="18" charset="-34"/>
              <a:cs typeface="Angsana New" pitchFamily="18" charset="-34"/>
            </a:endParaRPr>
          </a:p>
          <a:p>
            <a:pPr>
              <a:buNone/>
            </a:pPr>
            <a:r>
              <a:rPr lang="th-TH" sz="2800" b="1" dirty="0" smtClean="0">
                <a:latin typeface="Angsana New" pitchFamily="18" charset="-34"/>
                <a:cs typeface="Angsana New" pitchFamily="18" charset="-34"/>
              </a:rPr>
              <a:t>		4.1.2 ถ้าไม่อยู่</a:t>
            </a:r>
          </a:p>
          <a:p>
            <a:pPr>
              <a:buNone/>
            </a:pPr>
            <a:r>
              <a:rPr lang="th-TH" sz="2800" b="1" dirty="0" smtClean="0">
                <a:latin typeface="Angsana New" pitchFamily="18" charset="-34"/>
                <a:cs typeface="Angsana New" pitchFamily="18" charset="-34"/>
              </a:rPr>
              <a:t>			4.1.2.1 รวบรวมรายวิชาที่อาจารย์ที่สอนได้</a:t>
            </a:r>
          </a:p>
          <a:p>
            <a:pPr>
              <a:buNone/>
            </a:pPr>
            <a:r>
              <a:rPr lang="th-TH" sz="2800" b="1" dirty="0" smtClean="0">
                <a:latin typeface="Angsana New" pitchFamily="18" charset="-34"/>
                <a:cs typeface="Angsana New" pitchFamily="18" charset="-34"/>
              </a:rPr>
              <a:t>				4.1.2.2ถ้ามีอาจารย์ จัด</a:t>
            </a:r>
            <a:r>
              <a:rPr lang="th-TH" sz="2800" b="1" dirty="0" err="1" smtClean="0">
                <a:latin typeface="Angsana New" pitchFamily="18" charset="-34"/>
                <a:cs typeface="Angsana New" pitchFamily="18" charset="-34"/>
              </a:rPr>
              <a:t>คอร์ส</a:t>
            </a:r>
            <a:endParaRPr lang="th-TH" sz="2800" b="1" dirty="0" smtClean="0">
              <a:latin typeface="Angsana New" pitchFamily="18" charset="-34"/>
              <a:cs typeface="Angsana New" pitchFamily="18" charset="-34"/>
            </a:endParaRPr>
          </a:p>
          <a:p>
            <a:pPr>
              <a:buNone/>
            </a:pPr>
            <a:r>
              <a:rPr lang="th-TH" sz="2800" b="1" dirty="0" smtClean="0">
                <a:latin typeface="Angsana New" pitchFamily="18" charset="-34"/>
                <a:cs typeface="Angsana New" pitchFamily="18" charset="-34"/>
              </a:rPr>
              <a:t>				4.1.2.3ถ้าไม่มีอาจารย์  จัดหาอาจารย์ที่จะมาสอน </a:t>
            </a:r>
          </a:p>
          <a:p>
            <a:pPr>
              <a:buNone/>
            </a:pPr>
            <a:r>
              <a:rPr lang="th-TH" sz="2800" b="1" dirty="0" smtClean="0">
                <a:latin typeface="Angsana New" pitchFamily="18" charset="-34"/>
                <a:cs typeface="Angsana New" pitchFamily="18" charset="-34"/>
              </a:rPr>
              <a:t>				</a:t>
            </a:r>
          </a:p>
          <a:p>
            <a:pPr>
              <a:buNone/>
            </a:pPr>
            <a:r>
              <a:rPr lang="th-TH" sz="2800" b="1" dirty="0" smtClean="0">
                <a:latin typeface="Angsana New" pitchFamily="18" charset="-34"/>
                <a:cs typeface="Angsana New" pitchFamily="18" charset="-34"/>
              </a:rPr>
              <a:t>	</a:t>
            </a:r>
            <a:r>
              <a:rPr lang="th-TH" sz="2800" dirty="0" smtClean="0"/>
              <a:t>	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solidFill>
            <a:schemeClr val="accent1">
              <a:lumMod val="75000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r>
              <a:rPr lang="en-US" u="sng" dirty="0" smtClean="0">
                <a:solidFill>
                  <a:schemeClr val="bg2">
                    <a:lumMod val="90000"/>
                  </a:schemeClr>
                </a:solidFill>
              </a:rPr>
              <a:t>Pseudo </a:t>
            </a:r>
            <a:r>
              <a:rPr lang="en-US" dirty="0" smtClean="0">
                <a:solidFill>
                  <a:schemeClr val="bg2">
                    <a:lumMod val="90000"/>
                  </a:schemeClr>
                </a:solidFill>
              </a:rPr>
              <a:t>Process1</a:t>
            </a:r>
            <a:endParaRPr lang="en-US" dirty="0">
              <a:solidFill>
                <a:schemeClr val="bg2">
                  <a:lumMod val="9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accent1">
              <a:lumMod val="75000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r>
              <a:rPr lang="en-US" u="sng" dirty="0" smtClean="0">
                <a:solidFill>
                  <a:schemeClr val="bg2">
                    <a:lumMod val="90000"/>
                  </a:schemeClr>
                </a:solidFill>
              </a:rPr>
              <a:t>Pseudo</a:t>
            </a:r>
            <a:r>
              <a:rPr lang="en-US" dirty="0" smtClean="0">
                <a:solidFill>
                  <a:schemeClr val="bg2">
                    <a:lumMod val="90000"/>
                  </a:schemeClr>
                </a:solidFill>
              </a:rPr>
              <a:t> Process1</a:t>
            </a:r>
            <a:endParaRPr lang="en-US" dirty="0">
              <a:solidFill>
                <a:schemeClr val="bg2">
                  <a:lumMod val="9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00634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th-TH" sz="2800" b="1" dirty="0" smtClean="0">
                <a:latin typeface="Angsana New" pitchFamily="18" charset="-34"/>
                <a:cs typeface="Angsana New" pitchFamily="18" charset="-34"/>
              </a:rPr>
              <a:t>4.2 กำหนดราคา/</a:t>
            </a:r>
            <a:r>
              <a:rPr lang="th-TH" sz="2800" b="1" dirty="0" err="1" smtClean="0">
                <a:latin typeface="Angsana New" pitchFamily="18" charset="-34"/>
                <a:cs typeface="Angsana New" pitchFamily="18" charset="-34"/>
              </a:rPr>
              <a:t>คอร์ส</a:t>
            </a:r>
            <a:endParaRPr lang="th-TH" sz="2800" b="1" dirty="0" smtClean="0">
              <a:latin typeface="Angsana New" pitchFamily="18" charset="-34"/>
              <a:cs typeface="Angsana New" pitchFamily="18" charset="-34"/>
            </a:endParaRPr>
          </a:p>
          <a:p>
            <a:pPr>
              <a:buNone/>
            </a:pPr>
            <a:r>
              <a:rPr lang="th-TH" sz="2800" b="1" dirty="0" smtClean="0">
                <a:latin typeface="Angsana New" pitchFamily="18" charset="-34"/>
                <a:cs typeface="Angsana New" pitchFamily="18" charset="-34"/>
              </a:rPr>
              <a:t>		4.2.1 ถ้าเป็น</a:t>
            </a:r>
            <a:r>
              <a:rPr lang="th-TH" sz="2800" b="1" dirty="0" err="1" smtClean="0">
                <a:latin typeface="Angsana New" pitchFamily="18" charset="-34"/>
                <a:cs typeface="Angsana New" pitchFamily="18" charset="-34"/>
              </a:rPr>
              <a:t>คอร์สที่</a:t>
            </a:r>
            <a:r>
              <a:rPr lang="th-TH" sz="2800" b="1" dirty="0" smtClean="0">
                <a:latin typeface="Angsana New" pitchFamily="18" charset="-34"/>
                <a:cs typeface="Angsana New" pitchFamily="18" charset="-34"/>
              </a:rPr>
              <a:t>มีอยู่แล้ว ใช้ราคาเดิม</a:t>
            </a:r>
          </a:p>
          <a:p>
            <a:pPr>
              <a:buNone/>
            </a:pPr>
            <a:r>
              <a:rPr lang="th-TH" sz="2800" b="1" dirty="0" smtClean="0">
                <a:latin typeface="Angsana New" pitchFamily="18" charset="-34"/>
                <a:cs typeface="Angsana New" pitchFamily="18" charset="-34"/>
              </a:rPr>
              <a:t>		4.2.2ถ้าเป็น</a:t>
            </a:r>
            <a:r>
              <a:rPr lang="th-TH" sz="2800" b="1" dirty="0" err="1" smtClean="0">
                <a:latin typeface="Angsana New" pitchFamily="18" charset="-34"/>
                <a:cs typeface="Angsana New" pitchFamily="18" charset="-34"/>
              </a:rPr>
              <a:t>คอร์ส</a:t>
            </a:r>
            <a:r>
              <a:rPr lang="th-TH" sz="2800" b="1" dirty="0" smtClean="0">
                <a:latin typeface="Angsana New" pitchFamily="18" charset="-34"/>
                <a:cs typeface="Angsana New" pitchFamily="18" charset="-34"/>
              </a:rPr>
              <a:t>ที่เปิดใหม่ ดูจากต้นทุน(เงินเดือนอาจารย์,ค่าหนังสือ)</a:t>
            </a:r>
            <a:endParaRPr lang="en-US" sz="2800" b="1" dirty="0" smtClean="0">
              <a:latin typeface="Angsana New" pitchFamily="18" charset="-34"/>
              <a:cs typeface="Angsana New" pitchFamily="18" charset="-34"/>
            </a:endParaRPr>
          </a:p>
          <a:p>
            <a:pPr>
              <a:buNone/>
            </a:pPr>
            <a:r>
              <a:rPr lang="th-TH" sz="2800" b="1" dirty="0" smtClean="0">
                <a:latin typeface="Angsana New" pitchFamily="18" charset="-34"/>
                <a:cs typeface="Angsana New" pitchFamily="18" charset="-34"/>
              </a:rPr>
              <a:t>4.3กำหนดนักเรียน/</a:t>
            </a:r>
            <a:r>
              <a:rPr lang="th-TH" sz="2800" b="1" dirty="0" err="1" smtClean="0">
                <a:latin typeface="Angsana New" pitchFamily="18" charset="-34"/>
                <a:cs typeface="Angsana New" pitchFamily="18" charset="-34"/>
              </a:rPr>
              <a:t>คอร์ส</a:t>
            </a:r>
            <a:endParaRPr lang="th-TH" sz="2800" b="1" dirty="0" smtClean="0">
              <a:latin typeface="Angsana New" pitchFamily="18" charset="-34"/>
              <a:cs typeface="Angsana New" pitchFamily="18" charset="-34"/>
            </a:endParaRPr>
          </a:p>
          <a:p>
            <a:pPr>
              <a:buNone/>
            </a:pPr>
            <a:r>
              <a:rPr lang="th-TH" sz="2800" b="1" dirty="0" smtClean="0">
                <a:latin typeface="Angsana New" pitchFamily="18" charset="-34"/>
                <a:cs typeface="Angsana New" pitchFamily="18" charset="-34"/>
              </a:rPr>
              <a:t>		4.3.1 ถ้าเป็น</a:t>
            </a:r>
            <a:r>
              <a:rPr lang="th-TH" sz="2800" b="1" dirty="0" err="1" smtClean="0">
                <a:latin typeface="Angsana New" pitchFamily="18" charset="-34"/>
                <a:cs typeface="Angsana New" pitchFamily="18" charset="-34"/>
              </a:rPr>
              <a:t>คอร์ส</a:t>
            </a:r>
            <a:r>
              <a:rPr lang="th-TH" sz="2800" b="1" dirty="0" smtClean="0">
                <a:latin typeface="Angsana New" pitchFamily="18" charset="-34"/>
                <a:cs typeface="Angsana New" pitchFamily="18" charset="-34"/>
              </a:rPr>
              <a:t>เดิม</a:t>
            </a:r>
          </a:p>
          <a:p>
            <a:pPr>
              <a:buNone/>
            </a:pPr>
            <a:r>
              <a:rPr lang="th-TH" sz="2800" b="1" dirty="0" smtClean="0">
                <a:latin typeface="Angsana New" pitchFamily="18" charset="-34"/>
                <a:cs typeface="Angsana New" pitchFamily="18" charset="-34"/>
              </a:rPr>
              <a:t>			4.5.1.1 นักเรียนเท่าเดิม เปิดรอบเรียนเท่าเดิม</a:t>
            </a:r>
          </a:p>
          <a:p>
            <a:pPr>
              <a:buNone/>
            </a:pPr>
            <a:r>
              <a:rPr lang="th-TH" sz="2800" b="1" dirty="0" smtClean="0">
                <a:latin typeface="Angsana New" pitchFamily="18" charset="-34"/>
                <a:cs typeface="Angsana New" pitchFamily="18" charset="-34"/>
              </a:rPr>
              <a:t>			4.5.1.2นักเรียนมากขึ้น เปิดรอบเรียนเพิ่มขึ้น</a:t>
            </a:r>
          </a:p>
          <a:p>
            <a:pPr>
              <a:buNone/>
            </a:pPr>
            <a:r>
              <a:rPr lang="th-TH" sz="2800" b="1" dirty="0" smtClean="0">
                <a:latin typeface="Angsana New" pitchFamily="18" charset="-34"/>
                <a:cs typeface="Angsana New" pitchFamily="18" charset="-34"/>
              </a:rPr>
              <a:t>		4.5.2ถ้าเป็น</a:t>
            </a:r>
            <a:r>
              <a:rPr lang="th-TH" sz="2800" b="1" dirty="0" err="1" smtClean="0">
                <a:latin typeface="Angsana New" pitchFamily="18" charset="-34"/>
                <a:cs typeface="Angsana New" pitchFamily="18" charset="-34"/>
              </a:rPr>
              <a:t>คอร์ส</a:t>
            </a:r>
            <a:r>
              <a:rPr lang="th-TH" sz="2800" b="1" dirty="0" smtClean="0">
                <a:latin typeface="Angsana New" pitchFamily="18" charset="-34"/>
                <a:cs typeface="Angsana New" pitchFamily="18" charset="-34"/>
              </a:rPr>
              <a:t>ใหม่ดูจากข้อหนดกระทรวงและคะแนนนิยม	</a:t>
            </a:r>
          </a:p>
          <a:p>
            <a:pPr>
              <a:buNone/>
            </a:pPr>
            <a:r>
              <a:rPr lang="th-TH" sz="2800" b="1" dirty="0" smtClean="0">
                <a:latin typeface="Angsana New" pitchFamily="18" charset="-34"/>
                <a:cs typeface="Angsana New" pitchFamily="18" charset="-34"/>
              </a:rPr>
              <a:t>5.</a:t>
            </a:r>
            <a:r>
              <a:rPr lang="en-US" sz="2800" b="1" dirty="0" smtClean="0">
                <a:latin typeface="Angsana New" pitchFamily="18" charset="-34"/>
                <a:cs typeface="Angsana New" pitchFamily="18" charset="-34"/>
              </a:rPr>
              <a:t>Output</a:t>
            </a:r>
            <a:r>
              <a:rPr lang="th-TH" sz="2800" b="1" dirty="0" smtClean="0">
                <a:latin typeface="Angsana New" pitchFamily="18" charset="-34"/>
                <a:cs typeface="Angsana New" pitchFamily="18" charset="-34"/>
              </a:rPr>
              <a:t>แผนการจัด</a:t>
            </a:r>
            <a:r>
              <a:rPr lang="th-TH" sz="2800" b="1" dirty="0" err="1" smtClean="0">
                <a:latin typeface="Angsana New" pitchFamily="18" charset="-34"/>
                <a:cs typeface="Angsana New" pitchFamily="18" charset="-34"/>
              </a:rPr>
              <a:t>คอร์ส</a:t>
            </a:r>
            <a:r>
              <a:rPr lang="th-TH" sz="2800" b="1" dirty="0" smtClean="0">
                <a:latin typeface="Angsana New" pitchFamily="18" charset="-34"/>
                <a:cs typeface="Angsana New" pitchFamily="18" charset="-34"/>
              </a:rPr>
              <a:t>ที่ได้นำเสนอฝ่ายบริหาร</a:t>
            </a:r>
            <a:endParaRPr lang="en-US" sz="2800" b="1" dirty="0">
              <a:latin typeface="Angsana New" pitchFamily="18" charset="-34"/>
              <a:cs typeface="Angsana New" pitchFamily="18" charset="-34"/>
            </a:endParaRPr>
          </a:p>
        </p:txBody>
      </p:sp>
      <p:pic>
        <p:nvPicPr>
          <p:cNvPr id="4" name="Picture 3" descr="abc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286644" y="5397275"/>
            <a:ext cx="1614485" cy="1460725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en-US" sz="4000" u="sng" dirty="0" smtClean="0">
                <a:cs typeface="+mn-cs"/>
              </a:rPr>
              <a:t>Process2 </a:t>
            </a:r>
            <a:r>
              <a:rPr lang="th-TH" sz="4000" b="1" dirty="0" smtClean="0">
                <a:cs typeface="+mn-cs"/>
              </a:rPr>
              <a:t>สมัครสมาชิก</a:t>
            </a:r>
            <a:endParaRPr lang="th-TH" sz="4000" b="1" dirty="0">
              <a:cs typeface="+mn-cs"/>
            </a:endParaRPr>
          </a:p>
        </p:txBody>
      </p:sp>
      <p:sp>
        <p:nvSpPr>
          <p:cNvPr id="5" name="Rectangle 3"/>
          <p:cNvSpPr/>
          <p:nvPr/>
        </p:nvSpPr>
        <p:spPr>
          <a:xfrm>
            <a:off x="568036" y="1785926"/>
            <a:ext cx="1330548" cy="948365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6" name="TextBox 5"/>
          <p:cNvSpPr txBox="1"/>
          <p:nvPr/>
        </p:nvSpPr>
        <p:spPr>
          <a:xfrm>
            <a:off x="790716" y="1998498"/>
            <a:ext cx="10715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b="1" dirty="0" smtClean="0"/>
              <a:t>นักเรียน</a:t>
            </a:r>
            <a:endParaRPr lang="th-TH" b="1" dirty="0"/>
          </a:p>
        </p:txBody>
      </p:sp>
      <p:sp>
        <p:nvSpPr>
          <p:cNvPr id="7" name="Rounded Rectangle 5"/>
          <p:cNvSpPr/>
          <p:nvPr/>
        </p:nvSpPr>
        <p:spPr>
          <a:xfrm>
            <a:off x="6504617" y="1474576"/>
            <a:ext cx="1714512" cy="1285884"/>
          </a:xfrm>
          <a:prstGeom prst="round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8" name="TextBox 7"/>
          <p:cNvSpPr txBox="1"/>
          <p:nvPr/>
        </p:nvSpPr>
        <p:spPr>
          <a:xfrm>
            <a:off x="6599508" y="1665411"/>
            <a:ext cx="164307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b="1" dirty="0" smtClean="0"/>
              <a:t>ระบบสมัครสมาชิก</a:t>
            </a:r>
            <a:endParaRPr lang="th-TH" b="1" dirty="0"/>
          </a:p>
        </p:txBody>
      </p:sp>
      <p:cxnSp>
        <p:nvCxnSpPr>
          <p:cNvPr id="9" name="Straight Arrow Connector 8"/>
          <p:cNvCxnSpPr/>
          <p:nvPr/>
        </p:nvCxnSpPr>
        <p:spPr>
          <a:xfrm flipV="1">
            <a:off x="2034074" y="2117518"/>
            <a:ext cx="4395314" cy="2494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14"/>
          <p:cNvCxnSpPr/>
          <p:nvPr/>
        </p:nvCxnSpPr>
        <p:spPr>
          <a:xfrm flipH="1">
            <a:off x="7286644" y="2928934"/>
            <a:ext cx="1588" cy="2370351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Rectangle 15"/>
          <p:cNvSpPr/>
          <p:nvPr/>
        </p:nvSpPr>
        <p:spPr>
          <a:xfrm>
            <a:off x="5929322" y="5429264"/>
            <a:ext cx="2289807" cy="571504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sz="1800" b="1" dirty="0" smtClean="0"/>
              <a:t>         ฐานข้อมูลสมาชิก</a:t>
            </a:r>
            <a:endParaRPr lang="th-TH" sz="1800" b="1" dirty="0"/>
          </a:p>
        </p:txBody>
      </p:sp>
      <p:cxnSp>
        <p:nvCxnSpPr>
          <p:cNvPr id="12" name="Straight Connector 17"/>
          <p:cNvCxnSpPr/>
          <p:nvPr/>
        </p:nvCxnSpPr>
        <p:spPr>
          <a:xfrm rot="5400000">
            <a:off x="6144430" y="5730182"/>
            <a:ext cx="571504" cy="158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2500298" y="1665411"/>
            <a:ext cx="40005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800" b="1" dirty="0" smtClean="0"/>
              <a:t>ข้อมูลส่วนตัวและตั้ง</a:t>
            </a:r>
            <a:r>
              <a:rPr lang="en-US" sz="1800" b="1" dirty="0" smtClean="0"/>
              <a:t>Username , </a:t>
            </a:r>
            <a:r>
              <a:rPr lang="en-US" sz="1800" b="1" dirty="0" err="1" smtClean="0"/>
              <a:t>passwprd</a:t>
            </a:r>
            <a:endParaRPr lang="th-TH" sz="1800" b="1" dirty="0"/>
          </a:p>
        </p:txBody>
      </p:sp>
      <p:sp>
        <p:nvSpPr>
          <p:cNvPr id="14" name="TextBox 13"/>
          <p:cNvSpPr txBox="1"/>
          <p:nvPr/>
        </p:nvSpPr>
        <p:spPr>
          <a:xfrm>
            <a:off x="2910128" y="2549625"/>
            <a:ext cx="29477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b="1" dirty="0" smtClean="0"/>
              <a:t>Username , password</a:t>
            </a:r>
            <a:endParaRPr lang="th-TH" sz="1800" b="1" dirty="0"/>
          </a:p>
        </p:txBody>
      </p:sp>
      <p:cxnSp>
        <p:nvCxnSpPr>
          <p:cNvPr id="15" name="Straight Arrow Connector 28"/>
          <p:cNvCxnSpPr/>
          <p:nvPr/>
        </p:nvCxnSpPr>
        <p:spPr>
          <a:xfrm flipH="1">
            <a:off x="2034074" y="2397193"/>
            <a:ext cx="4395315" cy="688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7500958" y="3286124"/>
            <a:ext cx="150019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2000" b="1" dirty="0" smtClean="0"/>
              <a:t>ข้อมูลสมาชิก,รายละเอียดสมาชิก</a:t>
            </a:r>
            <a:endParaRPr lang="en-US" sz="2000" b="1" dirty="0"/>
          </a:p>
        </p:txBody>
      </p:sp>
      <p:pic>
        <p:nvPicPr>
          <p:cNvPr id="18" name="Picture 17" descr="tutor-cutu(1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1520" y="4365104"/>
            <a:ext cx="2255912" cy="2255912"/>
          </a:xfrm>
          <a:prstGeom prst="rect">
            <a:avLst/>
          </a:prstGeom>
        </p:spPr>
      </p:pic>
      <p:cxnSp>
        <p:nvCxnSpPr>
          <p:cNvPr id="19" name="Straight Arrow Connector 18"/>
          <p:cNvCxnSpPr/>
          <p:nvPr/>
        </p:nvCxnSpPr>
        <p:spPr>
          <a:xfrm rot="5400000" flipH="1" flipV="1">
            <a:off x="5894397" y="4106867"/>
            <a:ext cx="2357454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5286380" y="3429000"/>
            <a:ext cx="171451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2000" b="1" dirty="0" smtClean="0"/>
              <a:t>   ตรวจสอบข้อมูล</a:t>
            </a:r>
          </a:p>
          <a:p>
            <a:r>
              <a:rPr lang="th-TH" sz="2000" b="1" dirty="0" smtClean="0"/>
              <a:t>       และแก้ไข</a:t>
            </a:r>
            <a:endParaRPr lang="th-TH" sz="2000" b="1" dirty="0"/>
          </a:p>
        </p:txBody>
      </p:sp>
    </p:spTree>
    <p:extLst>
      <p:ext uri="{BB962C8B-B14F-4D97-AF65-F5344CB8AC3E}">
        <p14:creationId xmlns="" xmlns:p14="http://schemas.microsoft.com/office/powerpoint/2010/main" val="23033416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r>
              <a:rPr lang="en-US" b="1" u="sng" dirty="0" smtClean="0">
                <a:solidFill>
                  <a:schemeClr val="tx1"/>
                </a:solidFill>
              </a:rPr>
              <a:t>Pseudo</a:t>
            </a:r>
            <a:r>
              <a:rPr lang="en-US" b="1" dirty="0" smtClean="0">
                <a:solidFill>
                  <a:schemeClr val="tx1"/>
                </a:solidFill>
              </a:rPr>
              <a:t> </a:t>
            </a:r>
            <a:r>
              <a:rPr lang="en-US" b="1" dirty="0" smtClean="0"/>
              <a:t>Process2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>
              <a:buNone/>
            </a:pPr>
            <a:r>
              <a:rPr lang="en-US" sz="2800" b="1" dirty="0" smtClean="0">
                <a:latin typeface="Angsana New" pitchFamily="18" charset="-34"/>
                <a:cs typeface="Angsana New" pitchFamily="18" charset="-34"/>
              </a:rPr>
              <a:t>1.Input </a:t>
            </a:r>
            <a:r>
              <a:rPr lang="th-TH" sz="2800" b="1" dirty="0" smtClean="0">
                <a:latin typeface="Angsana New" pitchFamily="18" charset="-34"/>
                <a:cs typeface="Angsana New" pitchFamily="18" charset="-34"/>
              </a:rPr>
              <a:t>ข้อมูล(ชื่อ,นามสกุล,</a:t>
            </a:r>
            <a:r>
              <a:rPr lang="en-US" sz="2800" b="1" dirty="0" err="1" smtClean="0">
                <a:latin typeface="Angsana New" pitchFamily="18" charset="-34"/>
                <a:cs typeface="Angsana New" pitchFamily="18" charset="-34"/>
              </a:rPr>
              <a:t>username,password</a:t>
            </a:r>
            <a:r>
              <a:rPr lang="en-US" sz="2800" b="1" dirty="0" smtClean="0">
                <a:latin typeface="Angsana New" pitchFamily="18" charset="-34"/>
                <a:cs typeface="Angsana New" pitchFamily="18" charset="-34"/>
              </a:rPr>
              <a:t>)</a:t>
            </a:r>
          </a:p>
          <a:p>
            <a:pPr>
              <a:buNone/>
            </a:pPr>
            <a:r>
              <a:rPr lang="en-US" sz="2800" b="1" dirty="0" smtClean="0">
                <a:latin typeface="Angsana New" pitchFamily="18" charset="-34"/>
                <a:cs typeface="Angsana New" pitchFamily="18" charset="-34"/>
              </a:rPr>
              <a:t>2.Process </a:t>
            </a:r>
            <a:r>
              <a:rPr lang="th-TH" sz="2800" b="1" dirty="0" smtClean="0">
                <a:latin typeface="Angsana New" pitchFamily="18" charset="-34"/>
                <a:cs typeface="Angsana New" pitchFamily="18" charset="-34"/>
              </a:rPr>
              <a:t>ระบบสมัครสมาชิก โดยพิจารณาข้อมูลจากข้อ1</a:t>
            </a:r>
          </a:p>
          <a:p>
            <a:pPr>
              <a:buNone/>
            </a:pPr>
            <a:r>
              <a:rPr lang="th-TH" sz="2800" b="1" dirty="0" smtClean="0">
                <a:latin typeface="Angsana New" pitchFamily="18" charset="-34"/>
                <a:cs typeface="Angsana New" pitchFamily="18" charset="-34"/>
              </a:rPr>
              <a:t>	2.1 กรอกชื่อของผู้สมัคร</a:t>
            </a:r>
          </a:p>
          <a:p>
            <a:pPr>
              <a:buNone/>
            </a:pPr>
            <a:r>
              <a:rPr lang="th-TH" sz="2800" b="1" dirty="0" smtClean="0">
                <a:latin typeface="Angsana New" pitchFamily="18" charset="-34"/>
                <a:cs typeface="Angsana New" pitchFamily="18" charset="-34"/>
              </a:rPr>
              <a:t>	2.2 กรอกนามสกุลผู้สมัคร</a:t>
            </a:r>
          </a:p>
          <a:p>
            <a:pPr>
              <a:buNone/>
            </a:pPr>
            <a:r>
              <a:rPr lang="th-TH" sz="2800" b="1" dirty="0" smtClean="0">
                <a:latin typeface="Angsana New" pitchFamily="18" charset="-34"/>
                <a:cs typeface="Angsana New" pitchFamily="18" charset="-34"/>
              </a:rPr>
              <a:t>	2.3 กรอกอีเมล์ผู้สมัคร</a:t>
            </a:r>
          </a:p>
          <a:p>
            <a:pPr>
              <a:buNone/>
            </a:pPr>
            <a:r>
              <a:rPr lang="th-TH" sz="2800" b="1" dirty="0" smtClean="0">
                <a:latin typeface="Angsana New" pitchFamily="18" charset="-34"/>
                <a:cs typeface="Angsana New" pitchFamily="18" charset="-34"/>
              </a:rPr>
              <a:t>	2.4 กรอก</a:t>
            </a:r>
            <a:r>
              <a:rPr lang="en-US" sz="2800" b="1" dirty="0" smtClean="0">
                <a:latin typeface="Angsana New" pitchFamily="18" charset="-34"/>
                <a:cs typeface="Angsana New" pitchFamily="18" charset="-34"/>
              </a:rPr>
              <a:t>username</a:t>
            </a:r>
            <a:r>
              <a:rPr lang="th-TH" sz="2800" b="1" dirty="0" smtClean="0">
                <a:latin typeface="Angsana New" pitchFamily="18" charset="-34"/>
                <a:cs typeface="Angsana New" pitchFamily="18" charset="-34"/>
              </a:rPr>
              <a:t>ผู้สมัคร</a:t>
            </a:r>
          </a:p>
          <a:p>
            <a:pPr>
              <a:buNone/>
            </a:pPr>
            <a:r>
              <a:rPr lang="th-TH" sz="2800" b="1" dirty="0" smtClean="0">
                <a:latin typeface="Angsana New" pitchFamily="18" charset="-34"/>
                <a:cs typeface="Angsana New" pitchFamily="18" charset="-34"/>
              </a:rPr>
              <a:t>	2.5 กรอก</a:t>
            </a:r>
            <a:r>
              <a:rPr lang="en-US" sz="2800" b="1" dirty="0" smtClean="0">
                <a:latin typeface="Angsana New" pitchFamily="18" charset="-34"/>
                <a:cs typeface="Angsana New" pitchFamily="18" charset="-34"/>
              </a:rPr>
              <a:t>password</a:t>
            </a:r>
            <a:r>
              <a:rPr lang="th-TH" sz="2800" b="1" dirty="0" smtClean="0">
                <a:latin typeface="Angsana New" pitchFamily="18" charset="-34"/>
                <a:cs typeface="Angsana New" pitchFamily="18" charset="-34"/>
              </a:rPr>
              <a:t>ผู้สมัคร</a:t>
            </a:r>
          </a:p>
          <a:p>
            <a:pPr>
              <a:buNone/>
            </a:pPr>
            <a:r>
              <a:rPr lang="th-TH" sz="2800" b="1" dirty="0" smtClean="0">
                <a:latin typeface="Angsana New" pitchFamily="18" charset="-34"/>
                <a:cs typeface="Angsana New" pitchFamily="18" charset="-34"/>
              </a:rPr>
              <a:t>	2.6 กดยืนยันการสมัครสมาชิก</a:t>
            </a:r>
          </a:p>
          <a:p>
            <a:pPr>
              <a:buNone/>
            </a:pPr>
            <a:r>
              <a:rPr lang="th-TH" sz="2800" b="1" dirty="0" smtClean="0">
                <a:latin typeface="Angsana New" pitchFamily="18" charset="-34"/>
                <a:cs typeface="Angsana New" pitchFamily="18" charset="-34"/>
              </a:rPr>
              <a:t>3.จัดเก็บข้อมูลที่ได้ลงในฐานข้อมูลสมาชิกและ</a:t>
            </a:r>
            <a:r>
              <a:rPr lang="en-US" sz="2800" b="1" dirty="0" smtClean="0">
                <a:latin typeface="Angsana New" pitchFamily="18" charset="-34"/>
                <a:cs typeface="Angsana New" pitchFamily="18" charset="-34"/>
              </a:rPr>
              <a:t>Update</a:t>
            </a:r>
            <a:r>
              <a:rPr lang="th-TH" sz="2800" b="1" dirty="0" smtClean="0">
                <a:latin typeface="Angsana New" pitchFamily="18" charset="-34"/>
                <a:cs typeface="Angsana New" pitchFamily="18" charset="-34"/>
              </a:rPr>
              <a:t>ข้อมูล</a:t>
            </a:r>
          </a:p>
          <a:p>
            <a:pPr>
              <a:buNone/>
            </a:pPr>
            <a:r>
              <a:rPr lang="th-TH" sz="2800" b="1" dirty="0" smtClean="0">
                <a:latin typeface="Angsana New" pitchFamily="18" charset="-34"/>
                <a:cs typeface="Angsana New" pitchFamily="18" charset="-34"/>
              </a:rPr>
              <a:t>5.</a:t>
            </a:r>
            <a:r>
              <a:rPr lang="en-US" sz="2800" b="1" dirty="0" smtClean="0">
                <a:latin typeface="Angsana New" pitchFamily="18" charset="-34"/>
                <a:cs typeface="Angsana New" pitchFamily="18" charset="-34"/>
              </a:rPr>
              <a:t>Output </a:t>
            </a:r>
            <a:r>
              <a:rPr lang="th-TH" sz="2800" b="1" dirty="0" smtClean="0">
                <a:latin typeface="Angsana New" pitchFamily="18" charset="-34"/>
                <a:cs typeface="Angsana New" pitchFamily="18" charset="-34"/>
              </a:rPr>
              <a:t>นำ</a:t>
            </a:r>
            <a:r>
              <a:rPr lang="en-US" sz="2800" b="1" dirty="0" err="1" smtClean="0">
                <a:latin typeface="Angsana New" pitchFamily="18" charset="-34"/>
                <a:cs typeface="Angsana New" pitchFamily="18" charset="-34"/>
              </a:rPr>
              <a:t>username,password</a:t>
            </a:r>
            <a:r>
              <a:rPr lang="th-TH" sz="2800" b="1" dirty="0" smtClean="0">
                <a:latin typeface="Angsana New" pitchFamily="18" charset="-34"/>
                <a:cs typeface="Angsana New" pitchFamily="18" charset="-34"/>
              </a:rPr>
              <a:t>ให้แก่สมาชิก</a:t>
            </a:r>
            <a:endParaRPr lang="en-US" sz="2800" b="1" dirty="0">
              <a:latin typeface="Angsana New" pitchFamily="18" charset="-34"/>
              <a:cs typeface="Angsana New" pitchFamily="18" charset="-34"/>
            </a:endParaRPr>
          </a:p>
        </p:txBody>
      </p:sp>
      <p:pic>
        <p:nvPicPr>
          <p:cNvPr id="4" name="Picture 3" descr="playtalent_tutor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643702" y="4936342"/>
            <a:ext cx="2500298" cy="1921657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solidFill>
            <a:schemeClr val="accent6">
              <a:lumMod val="75000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en-US" sz="4000" u="sng" dirty="0" smtClean="0"/>
              <a:t>Process3</a:t>
            </a:r>
            <a:r>
              <a:rPr lang="en-US" sz="4000" dirty="0" smtClean="0"/>
              <a:t> </a:t>
            </a:r>
            <a:r>
              <a:rPr lang="th-TH" sz="4000" b="1" dirty="0" smtClean="0"/>
              <a:t>ระบบจอง</a:t>
            </a:r>
            <a:r>
              <a:rPr lang="th-TH" sz="4000" b="1" dirty="0" err="1" smtClean="0"/>
              <a:t>คอร์ส</a:t>
            </a:r>
            <a:endParaRPr lang="th-TH" sz="4000" b="1" dirty="0"/>
          </a:p>
        </p:txBody>
      </p:sp>
      <p:cxnSp>
        <p:nvCxnSpPr>
          <p:cNvPr id="4" name="Straight Arrow Connector 5"/>
          <p:cNvCxnSpPr/>
          <p:nvPr/>
        </p:nvCxnSpPr>
        <p:spPr>
          <a:xfrm>
            <a:off x="1571604" y="2143116"/>
            <a:ext cx="4000528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Rounded Rectangle 6"/>
          <p:cNvSpPr/>
          <p:nvPr/>
        </p:nvSpPr>
        <p:spPr>
          <a:xfrm>
            <a:off x="5750727" y="1750207"/>
            <a:ext cx="1643074" cy="1357322"/>
          </a:xfrm>
          <a:prstGeom prst="round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b="1" dirty="0" smtClean="0">
                <a:solidFill>
                  <a:schemeClr val="tx1"/>
                </a:solidFill>
              </a:rPr>
              <a:t>ระบบจองคอร์ส</a:t>
            </a:r>
            <a:endParaRPr lang="th-TH" b="1" dirty="0">
              <a:solidFill>
                <a:schemeClr val="tx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214546" y="1643050"/>
            <a:ext cx="31432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800" b="1" dirty="0" smtClean="0"/>
              <a:t>ใส่</a:t>
            </a:r>
            <a:r>
              <a:rPr lang="en-US" sz="1800" b="1" dirty="0" smtClean="0"/>
              <a:t>user name</a:t>
            </a:r>
            <a:r>
              <a:rPr lang="th-TH" sz="1800" b="1" dirty="0" smtClean="0"/>
              <a:t>,คอร์สที่ต้องการลง</a:t>
            </a:r>
            <a:endParaRPr lang="th-TH" sz="1800" b="1" dirty="0"/>
          </a:p>
        </p:txBody>
      </p:sp>
      <p:sp>
        <p:nvSpPr>
          <p:cNvPr id="7" name="Rectangle 13"/>
          <p:cNvSpPr/>
          <p:nvPr/>
        </p:nvSpPr>
        <p:spPr>
          <a:xfrm>
            <a:off x="3047999" y="5227373"/>
            <a:ext cx="2232111" cy="4286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000" b="1" dirty="0" smtClean="0">
                <a:solidFill>
                  <a:schemeClr val="tx1"/>
                </a:solidFill>
              </a:rPr>
              <a:t>      ฐานข้อมูลคอร์ส</a:t>
            </a:r>
            <a:endParaRPr lang="th-TH" sz="2000" b="1" dirty="0">
              <a:solidFill>
                <a:schemeClr val="tx1"/>
              </a:solidFill>
            </a:endParaRPr>
          </a:p>
        </p:txBody>
      </p:sp>
      <p:sp>
        <p:nvSpPr>
          <p:cNvPr id="8" name="Rectangle 15"/>
          <p:cNvSpPr/>
          <p:nvPr/>
        </p:nvSpPr>
        <p:spPr>
          <a:xfrm>
            <a:off x="7000892" y="5857892"/>
            <a:ext cx="2000264" cy="4286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800" b="1" dirty="0" smtClean="0">
                <a:solidFill>
                  <a:schemeClr val="tx1"/>
                </a:solidFill>
              </a:rPr>
              <a:t>         </a:t>
            </a:r>
            <a:r>
              <a:rPr lang="th-TH" sz="2000" b="1" dirty="0" smtClean="0">
                <a:solidFill>
                  <a:schemeClr val="tx1"/>
                </a:solidFill>
              </a:rPr>
              <a:t>ฐานข้อมูล</a:t>
            </a:r>
            <a:r>
              <a:rPr lang="th-TH" sz="1800" b="1" dirty="0" smtClean="0">
                <a:solidFill>
                  <a:schemeClr val="tx1"/>
                </a:solidFill>
              </a:rPr>
              <a:t>สมาชิก</a:t>
            </a:r>
            <a:endParaRPr lang="th-TH" sz="1800" b="1" dirty="0">
              <a:solidFill>
                <a:schemeClr val="tx1"/>
              </a:solidFill>
            </a:endParaRPr>
          </a:p>
        </p:txBody>
      </p:sp>
      <p:cxnSp>
        <p:nvCxnSpPr>
          <p:cNvPr id="9" name="Straight Connector 17"/>
          <p:cNvCxnSpPr/>
          <p:nvPr/>
        </p:nvCxnSpPr>
        <p:spPr>
          <a:xfrm rot="5400000">
            <a:off x="7215603" y="6071809"/>
            <a:ext cx="428628" cy="794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" name="Straight Connector 22"/>
          <p:cNvCxnSpPr/>
          <p:nvPr/>
        </p:nvCxnSpPr>
        <p:spPr>
          <a:xfrm rot="5400000">
            <a:off x="3392479" y="5440893"/>
            <a:ext cx="429422" cy="794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1" name="Straight Arrow Connector 29"/>
          <p:cNvCxnSpPr/>
          <p:nvPr/>
        </p:nvCxnSpPr>
        <p:spPr>
          <a:xfrm rot="10800000">
            <a:off x="1500166" y="2428868"/>
            <a:ext cx="4000528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2857488" y="2500306"/>
            <a:ext cx="14287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2000" b="1" dirty="0" smtClean="0"/>
              <a:t>ใบจองคอร์ส</a:t>
            </a:r>
            <a:endParaRPr lang="th-TH" sz="2000" b="1" dirty="0"/>
          </a:p>
        </p:txBody>
      </p:sp>
      <p:cxnSp>
        <p:nvCxnSpPr>
          <p:cNvPr id="14" name="Straight Arrow Connector 51"/>
          <p:cNvCxnSpPr/>
          <p:nvPr/>
        </p:nvCxnSpPr>
        <p:spPr>
          <a:xfrm flipV="1">
            <a:off x="6372200" y="3228870"/>
            <a:ext cx="794" cy="221635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76"/>
          <p:cNvCxnSpPr/>
          <p:nvPr/>
        </p:nvCxnSpPr>
        <p:spPr>
          <a:xfrm flipV="1">
            <a:off x="7072330" y="3214686"/>
            <a:ext cx="1588" cy="264840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80"/>
          <p:cNvCxnSpPr/>
          <p:nvPr/>
        </p:nvCxnSpPr>
        <p:spPr>
          <a:xfrm flipH="1" flipV="1">
            <a:off x="5464974" y="5443636"/>
            <a:ext cx="90802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ลูกศรเชื่อมต่อแบบตรง 21"/>
          <p:cNvCxnSpPr/>
          <p:nvPr/>
        </p:nvCxnSpPr>
        <p:spPr>
          <a:xfrm rot="10800000">
            <a:off x="5429256" y="5286388"/>
            <a:ext cx="71438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ตัวเชื่อมต่อตรง 23"/>
          <p:cNvCxnSpPr/>
          <p:nvPr/>
        </p:nvCxnSpPr>
        <p:spPr>
          <a:xfrm rot="5400000" flipH="1" flipV="1">
            <a:off x="5143505" y="4321977"/>
            <a:ext cx="1893104" cy="3571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สี่เหลี่ยมผืนผ้า 25"/>
          <p:cNvSpPr/>
          <p:nvPr/>
        </p:nvSpPr>
        <p:spPr>
          <a:xfrm>
            <a:off x="179512" y="1789179"/>
            <a:ext cx="1259632" cy="961160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b="1" dirty="0" smtClean="0">
                <a:solidFill>
                  <a:schemeClr val="tx1"/>
                </a:solidFill>
              </a:rPr>
              <a:t>นักเรียน</a:t>
            </a:r>
            <a:endParaRPr lang="th-TH" b="1" dirty="0">
              <a:solidFill>
                <a:schemeClr val="tx1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7143768" y="4071942"/>
            <a:ext cx="157163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2000" b="1" dirty="0" smtClean="0"/>
              <a:t>ข้อมูลสมาชิก</a:t>
            </a:r>
            <a:endParaRPr lang="en-US" sz="2000" b="1" dirty="0"/>
          </a:p>
        </p:txBody>
      </p:sp>
      <p:sp>
        <p:nvSpPr>
          <p:cNvPr id="21" name="TextBox 20"/>
          <p:cNvSpPr txBox="1"/>
          <p:nvPr/>
        </p:nvSpPr>
        <p:spPr>
          <a:xfrm>
            <a:off x="6357950" y="3786190"/>
            <a:ext cx="78581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2000" b="1" dirty="0" smtClean="0"/>
              <a:t>ข้อมูลการจองคอร์ส</a:t>
            </a:r>
            <a:endParaRPr lang="en-US" sz="2000" b="1" dirty="0"/>
          </a:p>
        </p:txBody>
      </p:sp>
      <p:sp>
        <p:nvSpPr>
          <p:cNvPr id="25" name="TextBox 24"/>
          <p:cNvSpPr txBox="1"/>
          <p:nvPr/>
        </p:nvSpPr>
        <p:spPr>
          <a:xfrm>
            <a:off x="4643438" y="3786190"/>
            <a:ext cx="135732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2000" b="1" dirty="0" smtClean="0"/>
              <a:t>ยืนยันจองเพิ่ม/ปฎิเสธจองเพิ่ม</a:t>
            </a:r>
            <a:endParaRPr lang="en-US" sz="2000" b="1" dirty="0"/>
          </a:p>
        </p:txBody>
      </p:sp>
      <p:pic>
        <p:nvPicPr>
          <p:cNvPr id="28" name="Picture 27" descr="4137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5348112"/>
            <a:ext cx="2275540" cy="1509888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1193800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rtlCol="0" anchor="ctr"/>
      <a:lstStyle>
        <a:defPPr algn="ctr">
          <a:defRPr dirty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121</TotalTime>
  <Words>661</Words>
  <PresentationFormat>On-screen Show (4:3)</PresentationFormat>
  <Paragraphs>211</Paragraphs>
  <Slides>22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3" baseType="lpstr">
      <vt:lpstr>ชุดรูปแบบของ Office</vt:lpstr>
      <vt:lpstr>Slide 1</vt:lpstr>
      <vt:lpstr>Slide 2</vt:lpstr>
      <vt:lpstr>ฝ่ายต่างๆในองค์องค์กร</vt:lpstr>
      <vt:lpstr>Process1 จัดคอร์สเรียน</vt:lpstr>
      <vt:lpstr>Pseudo Process1</vt:lpstr>
      <vt:lpstr>Pseudo Process1</vt:lpstr>
      <vt:lpstr>Process2 สมัครสมาชิก</vt:lpstr>
      <vt:lpstr>Pseudo Process2</vt:lpstr>
      <vt:lpstr>Process3 ระบบจองคอร์ส</vt:lpstr>
      <vt:lpstr>Pseudo Process3</vt:lpstr>
      <vt:lpstr>Porcess4 ระบบยืนยันการจ่ายเงิน</vt:lpstr>
      <vt:lpstr>Pseudo Process4</vt:lpstr>
      <vt:lpstr>Process5 ระบบการรับหนังสือ</vt:lpstr>
      <vt:lpstr>Pseudo Process5</vt:lpstr>
      <vt:lpstr>Process6  ระบบจัดทำงบการเงิน</vt:lpstr>
      <vt:lpstr>Pseudo Process6</vt:lpstr>
      <vt:lpstr>Process7 สั่งซื้อหนังสือ</vt:lpstr>
      <vt:lpstr>Pseudo Process7</vt:lpstr>
      <vt:lpstr>Pseudo Process7</vt:lpstr>
      <vt:lpstr>Process8 ระบบการตลาด</vt:lpstr>
      <vt:lpstr>Pseudo Process8</vt:lpstr>
      <vt:lpstr>ผู้จัดทำ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cp:lastModifiedBy>CR301</cp:lastModifiedBy>
  <cp:revision>13</cp:revision>
  <dcterms:modified xsi:type="dcterms:W3CDTF">2011-07-14T04:57:34Z</dcterms:modified>
</cp:coreProperties>
</file>